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4"/>
  </p:notesMasterIdLst>
  <p:handoutMasterIdLst>
    <p:handoutMasterId r:id="rId45"/>
  </p:handoutMasterIdLst>
  <p:sldIdLst>
    <p:sldId id="1398" r:id="rId3"/>
    <p:sldId id="1434" r:id="rId4"/>
    <p:sldId id="1440" r:id="rId5"/>
    <p:sldId id="1441" r:id="rId6"/>
    <p:sldId id="1459" r:id="rId7"/>
    <p:sldId id="1442" r:id="rId8"/>
    <p:sldId id="1444" r:id="rId9"/>
    <p:sldId id="1456" r:id="rId10"/>
    <p:sldId id="1457" r:id="rId11"/>
    <p:sldId id="1477" r:id="rId12"/>
    <p:sldId id="1446" r:id="rId13"/>
    <p:sldId id="1445" r:id="rId14"/>
    <p:sldId id="1447" r:id="rId15"/>
    <p:sldId id="1448" r:id="rId16"/>
    <p:sldId id="1449" r:id="rId17"/>
    <p:sldId id="1451" r:id="rId18"/>
    <p:sldId id="1478" r:id="rId19"/>
    <p:sldId id="1452" r:id="rId20"/>
    <p:sldId id="1453" r:id="rId21"/>
    <p:sldId id="1454" r:id="rId22"/>
    <p:sldId id="1455" r:id="rId23"/>
    <p:sldId id="1458" r:id="rId24"/>
    <p:sldId id="1460" r:id="rId25"/>
    <p:sldId id="1479" r:id="rId26"/>
    <p:sldId id="1432" r:id="rId27"/>
    <p:sldId id="1437" r:id="rId28"/>
    <p:sldId id="1461" r:id="rId29"/>
    <p:sldId id="1463" r:id="rId30"/>
    <p:sldId id="1462" r:id="rId31"/>
    <p:sldId id="1464" r:id="rId32"/>
    <p:sldId id="1465" r:id="rId33"/>
    <p:sldId id="1466" r:id="rId34"/>
    <p:sldId id="1467" r:id="rId35"/>
    <p:sldId id="1468" r:id="rId36"/>
    <p:sldId id="1469" r:id="rId37"/>
    <p:sldId id="1470" r:id="rId38"/>
    <p:sldId id="1471" r:id="rId39"/>
    <p:sldId id="1472" r:id="rId40"/>
    <p:sldId id="1473" r:id="rId41"/>
    <p:sldId id="1474" r:id="rId42"/>
    <p:sldId id="1438" r:id="rId4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9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1194">
          <p15:clr>
            <a:srgbClr val="A4A3A4"/>
          </p15:clr>
        </p15:guide>
        <p15:guide id="4" orient="horz" pos="4289">
          <p15:clr>
            <a:srgbClr val="A4A3A4"/>
          </p15:clr>
        </p15:guide>
        <p15:guide id="5" orient="horz" pos="3026">
          <p15:clr>
            <a:srgbClr val="A4A3A4"/>
          </p15:clr>
        </p15:guide>
        <p15:guide id="6" orient="horz" pos="3947">
          <p15:clr>
            <a:srgbClr val="A4A3A4"/>
          </p15:clr>
        </p15:guide>
        <p15:guide id="7" orient="horz" pos="2479">
          <p15:clr>
            <a:srgbClr val="A4A3A4"/>
          </p15:clr>
        </p15:guide>
        <p15:guide id="8" orient="horz" pos="1311">
          <p15:clr>
            <a:srgbClr val="A4A3A4"/>
          </p15:clr>
        </p15:guide>
        <p15:guide id="9" orient="horz" pos="3155">
          <p15:clr>
            <a:srgbClr val="A4A3A4"/>
          </p15:clr>
        </p15:guide>
        <p15:guide id="10" pos="5592">
          <p15:clr>
            <a:srgbClr val="A4A3A4"/>
          </p15:clr>
        </p15:guide>
        <p15:guide id="11" pos="5759">
          <p15:clr>
            <a:srgbClr val="A4A3A4"/>
          </p15:clr>
        </p15:guide>
        <p15:guide id="12" pos="2893">
          <p15:clr>
            <a:srgbClr val="A4A3A4"/>
          </p15:clr>
        </p15:guide>
        <p15:guide id="13" pos="5507">
          <p15:clr>
            <a:srgbClr val="A4A3A4"/>
          </p15:clr>
        </p15:guide>
        <p15:guide id="14" pos="142">
          <p15:clr>
            <a:srgbClr val="A4A3A4"/>
          </p15:clr>
        </p15:guide>
        <p15:guide id="15" pos="614">
          <p15:clr>
            <a:srgbClr val="A4A3A4"/>
          </p15:clr>
        </p15:guide>
        <p15:guide id="16" pos="3915">
          <p15:clr>
            <a:srgbClr val="A4A3A4"/>
          </p15:clr>
        </p15:guide>
        <p15:guide id="17" orient="horz">
          <p15:clr>
            <a:srgbClr val="A4A3A4"/>
          </p15:clr>
        </p15:guide>
        <p15:guide id="18" orient="horz" pos="1517">
          <p15:clr>
            <a:srgbClr val="A4A3A4"/>
          </p15:clr>
        </p15:guide>
        <p15:guide id="19" orient="horz" pos="3">
          <p15:clr>
            <a:srgbClr val="A4A3A4"/>
          </p15:clr>
        </p15:guide>
        <p15:guide id="20" orient="horz" pos="2976">
          <p15:clr>
            <a:srgbClr val="A4A3A4"/>
          </p15:clr>
        </p15:guide>
        <p15:guide id="21" orient="horz" pos="1010">
          <p15:clr>
            <a:srgbClr val="A4A3A4"/>
          </p15:clr>
        </p15:guide>
        <p15:guide id="22" pos="5620">
          <p15:clr>
            <a:srgbClr val="A4A3A4"/>
          </p15:clr>
        </p15:guide>
        <p15:guide id="23" pos="168">
          <p15:clr>
            <a:srgbClr val="A4A3A4"/>
          </p15:clr>
        </p15:guide>
        <p15:guide id="24" pos="2887">
          <p15:clr>
            <a:srgbClr val="A4A3A4"/>
          </p15:clr>
        </p15:guide>
        <p15:guide id="25" pos="2019">
          <p15:clr>
            <a:srgbClr val="A4A3A4"/>
          </p15:clr>
        </p15:guide>
        <p15:guide id="26" pos="26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5">
          <p15:clr>
            <a:srgbClr val="A4A3A4"/>
          </p15:clr>
        </p15:guide>
        <p15:guide id="2" pos="2138">
          <p15:clr>
            <a:srgbClr val="A4A3A4"/>
          </p15:clr>
        </p15:guide>
        <p15:guide id="3" orient="horz" pos="3126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077A6"/>
    <a:srgbClr val="A4B8D0"/>
    <a:srgbClr val="DD8F3A"/>
    <a:srgbClr val="DA2725"/>
    <a:srgbClr val="CC0000"/>
    <a:srgbClr val="009900"/>
    <a:srgbClr val="99D699"/>
    <a:srgbClr val="61FF61"/>
    <a:srgbClr val="93FF93"/>
    <a:srgbClr val="EBBC8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81829" autoAdjust="0"/>
  </p:normalViewPr>
  <p:slideViewPr>
    <p:cSldViewPr snapToGrid="0">
      <p:cViewPr varScale="1">
        <p:scale>
          <a:sx n="84" d="100"/>
          <a:sy n="84" d="100"/>
        </p:scale>
        <p:origin x="-828" y="-90"/>
      </p:cViewPr>
      <p:guideLst>
        <p:guide orient="horz" pos="4319"/>
        <p:guide orient="horz" pos="576"/>
        <p:guide orient="horz" pos="1194"/>
        <p:guide orient="horz" pos="4289"/>
        <p:guide orient="horz" pos="3026"/>
        <p:guide orient="horz" pos="3947"/>
        <p:guide orient="horz" pos="2479"/>
        <p:guide orient="horz" pos="1311"/>
        <p:guide orient="horz" pos="3155"/>
        <p:guide orient="horz"/>
        <p:guide orient="horz" pos="1517"/>
        <p:guide orient="horz" pos="3"/>
        <p:guide orient="horz" pos="2976"/>
        <p:guide orient="horz" pos="1010"/>
        <p:guide pos="5592"/>
        <p:guide pos="5759"/>
        <p:guide pos="2893"/>
        <p:guide pos="5507"/>
        <p:guide pos="142"/>
        <p:guide pos="614"/>
        <p:guide pos="3915"/>
        <p:guide pos="5620"/>
        <p:guide pos="168"/>
        <p:guide pos="2887"/>
        <p:guide pos="2019"/>
        <p:guide pos="2620"/>
      </p:guideLst>
    </p:cSldViewPr>
  </p:slideViewPr>
  <p:outlineViewPr>
    <p:cViewPr>
      <p:scale>
        <a:sx n="33" d="100"/>
        <a:sy n="33" d="100"/>
      </p:scale>
      <p:origin x="6" y="3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-3330" y="-108"/>
      </p:cViewPr>
      <p:guideLst>
        <p:guide orient="horz" pos="3125"/>
        <p:guide orient="horz" pos="3126"/>
        <p:guide pos="213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66" cy="497126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320" y="0"/>
            <a:ext cx="2945766" cy="497126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r">
              <a:defRPr sz="1200"/>
            </a:lvl1pPr>
          </a:lstStyle>
          <a:p>
            <a:fld id="{CF59A541-0937-4642-B9CF-8B940F90B2BC}" type="datetimeFigureOut">
              <a:rPr lang="ru-RU" smtClean="0"/>
              <a:pPr/>
              <a:t>21.12.2017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512"/>
            <a:ext cx="2945766" cy="497125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320" y="9429512"/>
            <a:ext cx="2945766" cy="497125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r">
              <a:defRPr sz="1200"/>
            </a:lvl1pPr>
          </a:lstStyle>
          <a:p>
            <a:fld id="{010DB85A-6BFB-4AA5-87FF-3B51FC537B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23005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66" cy="497126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320" y="0"/>
            <a:ext cx="2945766" cy="497126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r">
              <a:defRPr sz="1200"/>
            </a:lvl1pPr>
          </a:lstStyle>
          <a:p>
            <a:fld id="{A909AE1A-891E-4AD9-B412-EAA3C69B04A9}" type="datetimeFigureOut">
              <a:rPr lang="ru-RU" smtClean="0"/>
              <a:pPr/>
              <a:t>21.12.2017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3" tIns="45757" rIns="91513" bIns="4575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404" y="4715550"/>
            <a:ext cx="5436868" cy="4467780"/>
          </a:xfrm>
          <a:prstGeom prst="rect">
            <a:avLst/>
          </a:prstGeom>
        </p:spPr>
        <p:txBody>
          <a:bodyPr vert="horz" lIns="91513" tIns="45757" rIns="91513" bIns="4575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512"/>
            <a:ext cx="2945766" cy="497125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20" y="9429512"/>
            <a:ext cx="2945766" cy="497125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r">
              <a:defRPr sz="1200"/>
            </a:lvl1pPr>
          </a:lstStyle>
          <a:p>
            <a:fld id="{ACEB1050-AA26-4374-A567-F91DB2E511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4263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постарше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6607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7EA8E-DDBA-4EA2-96E9-9E4D2B0589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79EED-3886-4E51-86A1-0214F13A5A03}" type="datetimeFigureOut">
              <a:rPr lang="ru-RU"/>
              <a:pPr>
                <a:defRPr/>
              </a:pPr>
              <a:t>21.12.2017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8917F-F78B-49E1-B287-8033EB8DFD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0544E-5391-4505-AD86-7795B68219D8}" type="datetimeFigureOut">
              <a:rPr lang="ru-RU"/>
              <a:pPr>
                <a:defRPr/>
              </a:pPr>
              <a:t>21.12.2017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F781C-A0BB-4728-9F28-0418E91E49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10099-E5F3-4960-89FA-DD2C751702D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4F56E-BC05-4B0D-A622-E2EC3187AA0A}" type="datetimeFigureOut">
              <a:rPr lang="ru-RU" smtClean="0"/>
              <a:pPr>
                <a:defRPr/>
              </a:pPr>
              <a:t>21.12.2017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592AA-D7F1-4DA1-BAF8-EE6B703964A1}" type="datetimeFigureOut">
              <a:rPr lang="ru-RU" smtClean="0"/>
              <a:pPr>
                <a:defRPr/>
              </a:pPr>
              <a:t>21.12.2017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B270E-A9D3-48D6-847C-280A90FCD6A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" y="0"/>
            <a:ext cx="9142413" cy="161925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C5288-4108-44F4-A231-DA5505BEDF8B}" type="datetimeFigureOut">
              <a:rPr lang="ru-RU" smtClean="0"/>
              <a:pPr>
                <a:defRPr/>
              </a:pPr>
              <a:t>21.12.2017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D1216-6F0F-4184-A66F-615EB023FF7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45217F-C68E-4F0B-AA6F-E43A35365FEB}" type="datetimeFigureOut">
              <a:rPr lang="ru-RU" smtClean="0"/>
              <a:pPr>
                <a:defRPr/>
              </a:pPr>
              <a:t>21.12.2017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0A861-8607-40A1-8672-805EBCB7499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BF62CA-B2B9-4D22-8A3C-65B1EC38831E}" type="datetimeFigureOut">
              <a:rPr lang="ru-RU" smtClean="0"/>
              <a:pPr>
                <a:defRPr/>
              </a:pPr>
              <a:t>21.12.2017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47273-A5ED-4B7A-B344-B7652A6C41F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DA4F38-B41A-4841-A6FC-9E7311BF6660}" type="datetimeFigureOut">
              <a:rPr lang="ru-RU" smtClean="0"/>
              <a:pPr>
                <a:defRPr/>
              </a:pPr>
              <a:t>21.12.2017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478190-BB94-4E72-8CBF-925EA2A48355}" type="datetimeFigureOut">
              <a:rPr lang="ru-RU" smtClean="0"/>
              <a:pPr>
                <a:defRPr/>
              </a:pPr>
              <a:t>21.12.2017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98D69-EBF6-43CD-A2A5-BDD8B14EA0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4F56E-BC05-4B0D-A622-E2EC3187AA0A}" type="datetimeFigureOut">
              <a:rPr lang="ru-RU"/>
              <a:pPr>
                <a:defRPr/>
              </a:pPr>
              <a:t>21.12.2017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1223F-4900-4170-BA34-0156F171F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5F37A-FE06-4891-9A29-931C3D318605}" type="datetimeFigureOut">
              <a:rPr lang="ru-RU" smtClean="0"/>
              <a:pPr>
                <a:defRPr/>
              </a:pPr>
              <a:t>21.12.2017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2D0AA-3B02-482B-9040-E90205F6DD4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79EED-3886-4E51-86A1-0214F13A5A03}" type="datetimeFigureOut">
              <a:rPr lang="ru-RU" smtClean="0"/>
              <a:pPr>
                <a:defRPr/>
              </a:pPr>
              <a:t>21.12.2017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8917F-F78B-49E1-B287-8033EB8DFD7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70544E-5391-4505-AD86-7795B68219D8}" type="datetimeFigureOut">
              <a:rPr lang="ru-RU" smtClean="0"/>
              <a:pPr>
                <a:defRPr/>
              </a:pPr>
              <a:t>21.12.2017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F781C-A0BB-4728-9F28-0418E91E493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592AA-D7F1-4DA1-BAF8-EE6B703964A1}" type="datetimeFigureOut">
              <a:rPr lang="ru-RU"/>
              <a:pPr>
                <a:defRPr/>
              </a:pPr>
              <a:t>21.12.2017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B270E-A9D3-48D6-847C-280A90FCD6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" y="0"/>
            <a:ext cx="9142413" cy="161925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C5288-4108-44F4-A231-DA5505BEDF8B}" type="datetimeFigureOut">
              <a:rPr lang="ru-RU"/>
              <a:pPr>
                <a:defRPr/>
              </a:pPr>
              <a:t>21.12.2017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D1216-6F0F-4184-A66F-615EB023FF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5217F-C68E-4F0B-AA6F-E43A35365FEB}" type="datetimeFigureOut">
              <a:rPr lang="ru-RU"/>
              <a:pPr>
                <a:defRPr/>
              </a:pPr>
              <a:t>21.12.2017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0A861-8607-40A1-8672-805EBCB749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F62CA-B2B9-4D22-8A3C-65B1EC38831E}" type="datetimeFigureOut">
              <a:rPr lang="ru-RU"/>
              <a:pPr>
                <a:defRPr/>
              </a:pPr>
              <a:t>21.12.2017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47273-A5ED-4B7A-B344-B7652A6C41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A4F38-B41A-4841-A6FC-9E7311BF6660}" type="datetimeFigureOut">
              <a:rPr lang="ru-RU"/>
              <a:pPr>
                <a:defRPr/>
              </a:pPr>
              <a:t>21.12.2017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A621-49F2-4DA3-A7AE-3172CD6162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78190-BB94-4E72-8CBF-925EA2A48355}" type="datetimeFigureOut">
              <a:rPr lang="ru-RU"/>
              <a:pPr>
                <a:defRPr/>
              </a:pPr>
              <a:t>21.12.2017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98D69-EBF6-43CD-A2A5-BDD8B14EA0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5F37A-FE06-4891-9A29-931C3D318605}" type="datetimeFigureOut">
              <a:rPr lang="ru-RU"/>
              <a:pPr>
                <a:defRPr/>
              </a:pPr>
              <a:t>21.12.2017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2D0AA-3B02-482B-9040-E90205F6DD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16000" y="6505577"/>
            <a:ext cx="8137159" cy="360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 rot="16200000">
            <a:off x="8424374" y="5765009"/>
            <a:ext cx="72000" cy="1404000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1" y="6505577"/>
            <a:ext cx="999859" cy="352425"/>
          </a:xfrm>
          <a:prstGeom prst="rect">
            <a:avLst/>
          </a:prstGeom>
          <a:solidFill>
            <a:srgbClr val="DD8F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3343276" y="6484938"/>
            <a:ext cx="5800724" cy="40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6" name="Заголовок 1"/>
          <p:cNvSpPr>
            <a:spLocks noGrp="1"/>
          </p:cNvSpPr>
          <p:nvPr userDrawn="1">
            <p:ph type="title"/>
          </p:nvPr>
        </p:nvSpPr>
        <p:spPr bwMode="auto">
          <a:xfrm>
            <a:off x="1160060" y="56644"/>
            <a:ext cx="771723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 userDrawn="1"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910099-E5F3-4960-89FA-DD2C751702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9" name="Подзаголовок 2"/>
          <p:cNvSpPr txBox="1">
            <a:spLocks/>
          </p:cNvSpPr>
          <p:nvPr userDrawn="1"/>
        </p:nvSpPr>
        <p:spPr bwMode="auto">
          <a:xfrm>
            <a:off x="0" y="6490546"/>
            <a:ext cx="982766" cy="40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krao.ru</a:t>
            </a:r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Подзаголовок 2"/>
          <p:cNvSpPr txBox="1">
            <a:spLocks/>
          </p:cNvSpPr>
          <p:nvPr userDrawn="1"/>
        </p:nvSpPr>
        <p:spPr bwMode="auto">
          <a:xfrm>
            <a:off x="990211" y="6503987"/>
            <a:ext cx="440218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85725" eaLnBrk="0" hangingPunct="0">
              <a:spcBef>
                <a:spcPts val="0"/>
              </a:spcBef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Красноярский край</a:t>
            </a:r>
          </a:p>
        </p:txBody>
      </p:sp>
      <p:pic>
        <p:nvPicPr>
          <p:cNvPr id="13" name="Picture 2" descr="C:\Users\zalega\Desktop\Красноярск 2015\Рисунки\Top.png"/>
          <p:cNvPicPr>
            <a:picLocks noChangeArrowheads="1"/>
          </p:cNvPicPr>
          <p:nvPr userDrawn="1"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0" y="961051"/>
            <a:ext cx="9153159" cy="36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3200" b="1" kern="1400" cap="all" spc="0" dirty="0" smtClean="0">
          <a:ln w="0"/>
          <a:solidFill>
            <a:srgbClr val="5077A6"/>
          </a:solidFill>
          <a:effectLst/>
          <a:latin typeface="Arial" pitchFamily="34" charset="0"/>
          <a:ea typeface="+mn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profile\Documents\Презентации\2015\Красноярск_Лапков\Презентация\5-01.jpg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24" y="0"/>
            <a:ext cx="9144001" cy="885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998" y="4659"/>
            <a:ext cx="7282801" cy="881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9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910099-E5F3-4960-89FA-DD2C751702D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05577"/>
            <a:ext cx="9153159" cy="36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6200000">
            <a:off x="8424374" y="5765009"/>
            <a:ext cx="72000" cy="1404000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C910099-E5F3-4960-89FA-DD2C751702D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4675843" y="6503987"/>
            <a:ext cx="440218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85725" eaLnBrk="0" hangingPunct="0">
              <a:spcBef>
                <a:spcPts val="0"/>
              </a:spcBef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23-24 августа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ru-RU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года, г. Красноярск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600" y="6586401"/>
            <a:ext cx="1315617" cy="220482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2F588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>
            <a:grpSpLocks noChangeAspect="1"/>
          </p:cNvGrpSpPr>
          <p:nvPr/>
        </p:nvGrpSpPr>
        <p:grpSpPr>
          <a:xfrm>
            <a:off x="1630027" y="6635297"/>
            <a:ext cx="270000" cy="108000"/>
            <a:chOff x="1582960" y="6577136"/>
            <a:chExt cx="526892" cy="216000"/>
          </a:xfrm>
        </p:grpSpPr>
        <p:sp>
          <p:nvSpPr>
            <p:cNvPr id="13" name="Равнобедренный треугольник 12"/>
            <p:cNvSpPr>
              <a:spLocks noChangeAspect="1"/>
            </p:cNvSpPr>
            <p:nvPr/>
          </p:nvSpPr>
          <p:spPr>
            <a:xfrm rot="5400000">
              <a:off x="1564960" y="6595136"/>
              <a:ext cx="216000" cy="180000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>
              <a:spLocks noChangeAspect="1"/>
            </p:cNvSpPr>
            <p:nvPr/>
          </p:nvSpPr>
          <p:spPr>
            <a:xfrm rot="5400000">
              <a:off x="1911852" y="6595136"/>
              <a:ext cx="216000" cy="180000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4235990" y="6575336"/>
            <a:ext cx="0" cy="219600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1954321" y="6495823"/>
            <a:ext cx="982766" cy="40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krao.ru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>
            <a:grpSpLocks noChangeAspect="1"/>
          </p:cNvGrpSpPr>
          <p:nvPr/>
        </p:nvGrpSpPr>
        <p:grpSpPr>
          <a:xfrm flipH="1">
            <a:off x="2991381" y="6635297"/>
            <a:ext cx="270000" cy="108000"/>
            <a:chOff x="1582960" y="6577136"/>
            <a:chExt cx="526892" cy="216000"/>
          </a:xfrm>
        </p:grpSpPr>
        <p:sp>
          <p:nvSpPr>
            <p:cNvPr id="18" name="Равнобедренный треугольник 17"/>
            <p:cNvSpPr>
              <a:spLocks noChangeAspect="1"/>
            </p:cNvSpPr>
            <p:nvPr/>
          </p:nvSpPr>
          <p:spPr>
            <a:xfrm rot="5400000">
              <a:off x="1564960" y="6595136"/>
              <a:ext cx="216000" cy="180000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Равнобедренный треугольник 18"/>
            <p:cNvSpPr>
              <a:spLocks noChangeAspect="1"/>
            </p:cNvSpPr>
            <p:nvPr/>
          </p:nvSpPr>
          <p:spPr>
            <a:xfrm rot="5400000">
              <a:off x="1911852" y="6595136"/>
              <a:ext cx="216000" cy="180000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3" name="Рисунок 22" descr="МОН_Логотип.wmf"/>
          <p:cNvPicPr>
            <a:picLocks noChangeAspect="1"/>
          </p:cNvPicPr>
          <p:nvPr/>
        </p:nvPicPr>
        <p:blipFill rotWithShape="1">
          <a:blip r:embed="rId15">
            <a:biLevel thresh="25000"/>
          </a:blip>
          <a:srcRect r="65284"/>
          <a:stretch/>
        </p:blipFill>
        <p:spPr>
          <a:xfrm>
            <a:off x="326498" y="91912"/>
            <a:ext cx="750999" cy="70198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 rot="16200000">
            <a:off x="665999" y="219812"/>
            <a:ext cx="72000" cy="1404000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6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16000" y="6505577"/>
            <a:ext cx="8137159" cy="360000"/>
          </a:xfrm>
          <a:prstGeom prst="rect">
            <a:avLst/>
          </a:prstGeom>
          <a:noFill/>
        </p:spPr>
      </p:pic>
      <p:sp>
        <p:nvSpPr>
          <p:cNvPr id="27" name="Заголовок 1"/>
          <p:cNvSpPr>
            <a:spLocks noGrp="1"/>
          </p:cNvSpPr>
          <p:nvPr>
            <p:ph type="title"/>
          </p:nvPr>
        </p:nvSpPr>
        <p:spPr bwMode="auto">
          <a:xfrm>
            <a:off x="1160060" y="56644"/>
            <a:ext cx="771723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910099-E5F3-4960-89FA-DD2C751702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0" name="Подзаголовок 2"/>
          <p:cNvSpPr txBox="1">
            <a:spLocks/>
          </p:cNvSpPr>
          <p:nvPr userDrawn="1"/>
        </p:nvSpPr>
        <p:spPr bwMode="auto">
          <a:xfrm>
            <a:off x="0" y="6490546"/>
            <a:ext cx="982766" cy="40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krao.ru</a:t>
            </a:r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 userDrawn="1"/>
        </p:nvSpPr>
        <p:spPr bwMode="auto">
          <a:xfrm>
            <a:off x="990211" y="6503987"/>
            <a:ext cx="440218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85725" eaLnBrk="0" hangingPunct="0">
              <a:spcBef>
                <a:spcPts val="0"/>
              </a:spcBef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Красноярский край</a:t>
            </a:r>
          </a:p>
        </p:txBody>
      </p:sp>
      <p:pic>
        <p:nvPicPr>
          <p:cNvPr id="32" name="Picture 2" descr="C:\Users\zalega\Desktop\Красноярск 2015\Рисунки\Top.png"/>
          <p:cNvPicPr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0" y="961051"/>
            <a:ext cx="9153159" cy="36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#P387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#P415"/><Relationship Id="rId2" Type="http://schemas.openxmlformats.org/officeDocument/2006/relationships/hyperlink" Target="#P387"/><Relationship Id="rId1" Type="http://schemas.openxmlformats.org/officeDocument/2006/relationships/slideLayout" Target="../slideLayouts/slideLayout13.xml"/><Relationship Id="rId4" Type="http://schemas.openxmlformats.org/officeDocument/2006/relationships/hyperlink" Target="#P387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#P415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oge-i-gve-9/demoversii-specifikacii-kodifikator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#P322"/><Relationship Id="rId2" Type="http://schemas.openxmlformats.org/officeDocument/2006/relationships/hyperlink" Target="#P297"/><Relationship Id="rId1" Type="http://schemas.openxmlformats.org/officeDocument/2006/relationships/slideLayout" Target="../slideLayouts/slideLayout13.xml"/><Relationship Id="rId4" Type="http://schemas.openxmlformats.org/officeDocument/2006/relationships/hyperlink" Target="#P297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ge.edu.ru/" TargetMode="External"/><Relationship Id="rId2" Type="http://schemas.openxmlformats.org/officeDocument/2006/relationships/hyperlink" Target="http://obrnadzor.gov.ru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oko24.ru/" TargetMode="External"/><Relationship Id="rId5" Type="http://schemas.openxmlformats.org/officeDocument/2006/relationships/hyperlink" Target="http://www.krao.ru/" TargetMode="External"/><Relationship Id="rId4" Type="http://schemas.openxmlformats.org/officeDocument/2006/relationships/hyperlink" Target="http://www.fipi.r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#P387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file\Documents\Презентации\2015\Красноярск_Лапков\Презентация\2-0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619694" y="9525"/>
            <a:ext cx="5108381" cy="6858000"/>
          </a:xfrm>
          <a:prstGeom prst="rect">
            <a:avLst/>
          </a:prstGeom>
          <a:solidFill>
            <a:srgbClr val="2F58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838" y="926528"/>
            <a:ext cx="4824412" cy="348218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cap="all" dirty="0" smtClean="0"/>
              <a:t>Проведение государственной </a:t>
            </a:r>
            <a:r>
              <a:rPr lang="ru-RU" sz="2800" cap="all" dirty="0"/>
              <a:t>итоговой аттестации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/>
              <a:t>по образовательным программам основного</a:t>
            </a:r>
            <a:r>
              <a:rPr lang="en-US" sz="2400" dirty="0"/>
              <a:t> </a:t>
            </a:r>
            <a:r>
              <a:rPr lang="ru-RU" sz="2400" dirty="0"/>
              <a:t>общего и среднего общего образования. </a:t>
            </a:r>
            <a:r>
              <a:rPr lang="ru-RU" sz="2400" dirty="0" smtClean="0"/>
              <a:t>в </a:t>
            </a:r>
            <a:r>
              <a:rPr lang="ru-RU" sz="2400" dirty="0"/>
              <a:t>2018 году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МОН_Логотип.wmf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296753" y="197916"/>
            <a:ext cx="2891071" cy="938162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3779838" y="5051529"/>
            <a:ext cx="4754562" cy="6729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defRPr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Татьяна Алексеевна Гридасова,</a:t>
            </a:r>
          </a:p>
          <a:p>
            <a:pPr algn="r">
              <a:spcBef>
                <a:spcPts val="0"/>
              </a:spcBef>
              <a:defRPr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начальник отдела общего образования</a:t>
            </a:r>
          </a:p>
        </p:txBody>
      </p:sp>
      <p:sp>
        <p:nvSpPr>
          <p:cNvPr id="27" name="Равнобедренный треугольник 26"/>
          <p:cNvSpPr>
            <a:spLocks noChangeAspect="1"/>
          </p:cNvSpPr>
          <p:nvPr/>
        </p:nvSpPr>
        <p:spPr>
          <a:xfrm rot="5400000">
            <a:off x="5796060" y="4743881"/>
            <a:ext cx="216000" cy="180000"/>
          </a:xfrm>
          <a:prstGeom prst="triangle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>
            <a:spLocks noChangeAspect="1"/>
          </p:cNvSpPr>
          <p:nvPr/>
        </p:nvSpPr>
        <p:spPr>
          <a:xfrm rot="5400000">
            <a:off x="6450875" y="4743881"/>
            <a:ext cx="216000" cy="180000"/>
          </a:xfrm>
          <a:prstGeom prst="triangle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>
            <a:spLocks noChangeAspect="1"/>
          </p:cNvSpPr>
          <p:nvPr/>
        </p:nvSpPr>
        <p:spPr>
          <a:xfrm rot="5400000">
            <a:off x="7105690" y="4753406"/>
            <a:ext cx="216000" cy="180000"/>
          </a:xfrm>
          <a:prstGeom prst="triangle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>
            <a:spLocks noChangeAspect="1"/>
          </p:cNvSpPr>
          <p:nvPr/>
        </p:nvSpPr>
        <p:spPr>
          <a:xfrm rot="5400000">
            <a:off x="7760505" y="4753406"/>
            <a:ext cx="216000" cy="180000"/>
          </a:xfrm>
          <a:prstGeom prst="triangle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873500" y="4742690"/>
            <a:ext cx="1315617" cy="220482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2F588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8467090" y="4733606"/>
            <a:ext cx="0" cy="219600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1.png"/>
          <p:cNvPicPr>
            <a:picLocks noChangeAspect="1"/>
          </p:cNvPicPr>
          <p:nvPr/>
        </p:nvPicPr>
        <p:blipFill rotWithShape="1">
          <a:blip r:embed="rId5"/>
          <a:srcRect r="13272" b="19031"/>
          <a:stretch/>
        </p:blipFill>
        <p:spPr>
          <a:xfrm>
            <a:off x="545486" y="1930270"/>
            <a:ext cx="2667907" cy="37893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9041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ГИА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674" y="1058779"/>
            <a:ext cx="8598568" cy="543827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Раздел </a:t>
            </a:r>
            <a:r>
              <a:rPr lang="en-US" dirty="0" smtClean="0"/>
              <a:t>VI</a:t>
            </a:r>
            <a:r>
              <a:rPr lang="ru-RU" dirty="0" smtClean="0"/>
              <a:t> Порядка «Проведение ГИА» (п.34-51)</a:t>
            </a:r>
          </a:p>
          <a:p>
            <a:r>
              <a:rPr lang="ru-RU" b="1" dirty="0" smtClean="0"/>
              <a:t>Вход в ППЭ </a:t>
            </a:r>
            <a:r>
              <a:rPr lang="ru-RU" dirty="0" smtClean="0"/>
              <a:t>(паспорт, места для хранения личных вещей, металлоискатель)</a:t>
            </a:r>
          </a:p>
          <a:p>
            <a:r>
              <a:rPr lang="ru-RU" b="1" dirty="0" smtClean="0"/>
              <a:t>Место проведения - аудитория</a:t>
            </a:r>
            <a:r>
              <a:rPr lang="ru-RU" dirty="0" smtClean="0"/>
              <a:t> (не менее 15 чел., инструктаж, закрытые стенды, видеонаблюдение, распечатка ЭМ) </a:t>
            </a:r>
          </a:p>
          <a:p>
            <a:pPr>
              <a:buNone/>
            </a:pPr>
            <a:r>
              <a:rPr lang="ru-RU" dirty="0" smtClean="0"/>
              <a:t>(</a:t>
            </a:r>
            <a:r>
              <a:rPr lang="ru-RU" i="1" dirty="0" smtClean="0"/>
              <a:t>п.45) Экзамен сдается обучающимися, ВПЛ самостоятельно, без помощи посторонних лиц. </a:t>
            </a:r>
          </a:p>
          <a:p>
            <a:pPr>
              <a:buNone/>
            </a:pPr>
            <a:r>
              <a:rPr lang="ru-RU" i="1" dirty="0" smtClean="0"/>
              <a:t>Во время экзамена обучающиеся, выпускники прошлых лет не должны общаться друг с другом, не могут свободно перемещаться по аудитории и ППЭ. Во время экзамена обучающиеся, выпускники прошлых лет могут выходить из аудитории и перемещаться по ППЭ в сопровождении одного из организаторов. При выходе из аудитории обучающиеся, выпускники прошлых лет оставляют экзаменационные материалы и черновики на рабочем столе.</a:t>
            </a:r>
          </a:p>
          <a:p>
            <a:r>
              <a:rPr lang="ru-RU" b="1" dirty="0" smtClean="0"/>
              <a:t>Окончание экзамена </a:t>
            </a:r>
            <a:r>
              <a:rPr lang="ru-RU" dirty="0" smtClean="0"/>
              <a:t>(предупреждение организаторов, сдача материалов, п. 81 - в случае нарушения Порядка – подача апелляции, выход из ППЭ)</a:t>
            </a:r>
          </a:p>
          <a:p>
            <a:pPr>
              <a:buNone/>
            </a:pPr>
            <a:r>
              <a:rPr lang="ru-RU" dirty="0" smtClean="0"/>
              <a:t>В ППЭ присутствуют медицинские работники.</a:t>
            </a:r>
          </a:p>
          <a:p>
            <a:pPr>
              <a:buNone/>
            </a:pPr>
            <a:r>
              <a:rPr lang="ru-RU" dirty="0" smtClean="0"/>
              <a:t>В ППЭ присутствуют общественные наблюдатели.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Перечень допустимых средств в ППЭ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2947"/>
            <a:ext cx="8229600" cy="534202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(</a:t>
            </a:r>
            <a:r>
              <a:rPr lang="ru-RU" sz="3300" dirty="0" smtClean="0"/>
              <a:t>п.45) Во время экзамена на рабочем столе обучающегося, ВПЛ, помимо экзаменационных материалов, находятся:</a:t>
            </a:r>
          </a:p>
          <a:p>
            <a:r>
              <a:rPr lang="ru-RU" sz="3300" dirty="0" smtClean="0"/>
              <a:t>а) </a:t>
            </a:r>
            <a:r>
              <a:rPr lang="ru-RU" sz="3300" dirty="0" err="1" smtClean="0"/>
              <a:t>гелевая</a:t>
            </a:r>
            <a:r>
              <a:rPr lang="ru-RU" sz="3300" dirty="0" smtClean="0"/>
              <a:t>, капиллярная ручка с чернилами черного цвета;</a:t>
            </a:r>
          </a:p>
          <a:p>
            <a:r>
              <a:rPr lang="ru-RU" sz="3300" dirty="0" smtClean="0"/>
              <a:t>б) документ, удостоверяющий личность;</a:t>
            </a:r>
          </a:p>
          <a:p>
            <a:r>
              <a:rPr lang="ru-RU" sz="3300" dirty="0" smtClean="0"/>
              <a:t>в) средства обучения и воспитания ;</a:t>
            </a:r>
          </a:p>
          <a:p>
            <a:r>
              <a:rPr lang="ru-RU" sz="3300" dirty="0" smtClean="0"/>
              <a:t>г) лекарства и питание (при необходимости);</a:t>
            </a:r>
          </a:p>
          <a:p>
            <a:r>
              <a:rPr lang="ru-RU" sz="3300" dirty="0" err="1" smtClean="0"/>
              <a:t>д</a:t>
            </a:r>
            <a:r>
              <a:rPr lang="ru-RU" sz="3300" dirty="0" smtClean="0"/>
              <a:t>) специальные технические средства (для лиц, указанных в </a:t>
            </a:r>
            <a:r>
              <a:rPr lang="ru-RU" sz="3300" dirty="0" smtClean="0">
                <a:hlinkClick r:id="rId2" action="ppaction://hlinkfile"/>
              </a:rPr>
              <a:t>пункте 37</a:t>
            </a:r>
            <a:r>
              <a:rPr lang="ru-RU" sz="3300" dirty="0" smtClean="0"/>
              <a:t> Порядка);</a:t>
            </a:r>
          </a:p>
          <a:p>
            <a:r>
              <a:rPr lang="ru-RU" sz="3300" dirty="0" smtClean="0"/>
              <a:t>е) черновики (за исключением ЕГЭ по иностранным языкам (раздел "Говорение").</a:t>
            </a:r>
          </a:p>
          <a:p>
            <a:pPr>
              <a:buNone/>
            </a:pPr>
            <a:r>
              <a:rPr lang="ru-RU" sz="3300" dirty="0" smtClean="0"/>
              <a:t>Иные вещи обучающиеся, выпускники прошлых лет оставляют в специально выделенном месте для личных вещей обучающихся, выпускников прошлых лет в здании (комплексе зданий), где расположен ППЭ.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Перечень допустимых средств в ППЭ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9206"/>
            <a:ext cx="8229600" cy="51797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 проведении ЕГЭ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используются следующие средства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обучения и воспитания (приказ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МОиН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РФ от 10.11.2017 № 1099):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математике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линейка, не содержащая справочной информации (далее - линейка),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физике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линейка и непрограммируемый калькулятор,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химии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непрограммируемый калькулятор,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географии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линейка, транспортир, непрограммируемый калькулятор.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Непрограммируемый калькулятор: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а) обеспечивает выполнение арифметических вычислений (сложение, вычитание, умножение, деление, извлечение корня) и вычисление тригонометрических функций (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sin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cos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tg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ctg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arcsin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arccos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arctg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);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б) не осуществляет функции средства связи, хранилища базы данных и не имеет доступа к сетям передачи данных (в том числе к сети "Интернет").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день проведения экзамена в ППЭ запрещается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674" y="994611"/>
            <a:ext cx="8630652" cy="550244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(п. 45) а) обучающимся, выпускникам прошлых лет - иметь при себе средства связи,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информации;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б) организаторам, ассистентам, оказывающим необходимую техническую помощь лицам, указанным в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hlinkClick r:id="rId2" action="ppaction://hlinkfile"/>
              </a:rPr>
              <a:t>пункте 37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Порядка, медицинским работникам, техническим специалистам - иметь при себе средства связи;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в) лицам, перечисленным в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hlinkClick r:id="rId3" action="ppaction://hlinkfile"/>
              </a:rPr>
              <a:t>пункте 40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Порядка, - оказывать содействие обучающимся, выпускникам прошлых лет, в том числе передавать им средства связи,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информации;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г) обучающимся, выпускникам прошлых лет, организаторам, ассистентам, оказывающим необходимую техническую помощь лицам, указанным в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hlinkClick r:id="rId4" action="ppaction://hlinkfile"/>
              </a:rPr>
              <a:t>пункте 37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Порядка, техническим специалистам - выносить из аудиторий и ППЭ экзаменационные материалы на бумажном или электронном носителях, фотографировать экзаменационные материалы.</a:t>
            </a:r>
            <a:endParaRPr lang="ru-RU" sz="3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200" b="1" dirty="0" smtClean="0">
                <a:solidFill>
                  <a:schemeClr val="tx2">
                    <a:lumMod val="75000"/>
                  </a:schemeClr>
                </a:solidFill>
              </a:rPr>
              <a:t>Лица, допустившие нарушение установленного порядка проведения ГИА, удаляются с экзамена, составляется акт.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Процедура завершения экзамена по уважительной причине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9206"/>
            <a:ext cx="8229600" cy="495513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 45) Если обучающийся, выпускник прошлых лет по состоянию здоровья или другим объективным причинам не может завершить выполнение экзаменационной работы, то он досрочно покидает аудиторию.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таком случае организаторы сопровождают участника экзамена к медицинскому работнику и приглашают члена ГЭК.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 согласии участника экзамена досрочно завершить экзамен член ГЭК и медицинский работник составляют акт о досрочном завершении экзамена по объективным причинам. Организатор ставит в бланке регистрации обучающегося, выпускника прошлых лет соответствующую отметку.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Повторно допускаются к ГИА в текущем учебном году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90863"/>
            <a:ext cx="8365958" cy="527785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(</a:t>
            </a: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п.33) </a:t>
            </a:r>
            <a:r>
              <a:rPr lang="ru-RU" sz="3500" u="sng" dirty="0" smtClean="0">
                <a:solidFill>
                  <a:schemeClr val="tx2">
                    <a:lumMod val="75000"/>
                  </a:schemeClr>
                </a:solidFill>
              </a:rPr>
              <a:t>По решению председателя ГЭК </a:t>
            </a:r>
            <a:r>
              <a:rPr lang="ru-RU" sz="3500" b="1" dirty="0" smtClean="0">
                <a:solidFill>
                  <a:schemeClr val="tx2">
                    <a:lumMod val="75000"/>
                  </a:schemeClr>
                </a:solidFill>
              </a:rPr>
              <a:t>повторно допускаются к сдаче экзаменов в текущем учебном году</a:t>
            </a: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 по соответствующему учебному предмету в дополнительные сроки:</a:t>
            </a:r>
          </a:p>
          <a:p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обучающиеся, получившие на ГИА неудовлетворительный результат по одному из обязательных учебных предметов;</a:t>
            </a:r>
          </a:p>
          <a:p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обучающиеся и выпускники прошлых лет, не явившиеся на экзамены по уважительным причинам (болезнь или иные обстоятельства, подтвержденные документально);</a:t>
            </a:r>
          </a:p>
          <a:p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обучающиеся и выпускники прошлых лет, не завершившие выполнение экзаменационной работы по уважительным причинам (болезнь или иные обстоятельства, подтвержденные документально);</a:t>
            </a:r>
          </a:p>
          <a:p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обучающиеся и выпускники прошлых лет, которым конфликтная комиссия удовлетворила апелляцию о нарушении устанавливаемого порядка проведения ГИА;</a:t>
            </a:r>
          </a:p>
          <a:p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обучающиеся и выпускники прошлых лет, чьи результаты были аннулированы по решению председателя ГЭК в случае выявления фактов нарушений устанавливаемого порядка проведения ГИА, совершенных лицами, указанными в </a:t>
            </a: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hlinkClick r:id="rId2" action="ppaction://hlinkfile"/>
              </a:rPr>
              <a:t>пункте 40</a:t>
            </a: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 Порядка, или иными (в том числе неустановленными) лицам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Дополнительный период (сентябрьский)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9206"/>
            <a:ext cx="8229600" cy="5195762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(п.75) Обучающимся, не прошедшим ГИА или получившим на ГИА неуд. результаты более чем по одному обязательному учебному предмету, либо получившим повторно неуд. результат по одному из этих предметов на ГИА в дополнительные сроки, предоставляется право пройти ГИА по соответствующим учебным предметам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не ранее 1 сентября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текущего года;</a:t>
            </a:r>
          </a:p>
          <a:p>
            <a:pPr>
              <a:buFont typeface="Arial" charset="0"/>
              <a:buChar char="•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Обучающимся и выпускникам прошлых лет, получившим неудовлетворительный результат по учебным предметам по выбору, предоставляется право пройти ГИА по соответствующим учебным предметам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не ранее чем через год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сроки и формах, устанавливаемых настоящим Порядком.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Проверка экзаменационных работ (ЭР)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42737"/>
            <a:ext cx="8229600" cy="547035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(п.52) ЕГЭ – </a:t>
            </a:r>
            <a:r>
              <a:rPr lang="ru-RU" b="1" dirty="0" err="1" smtClean="0"/>
              <a:t>стобалльная</a:t>
            </a:r>
            <a:r>
              <a:rPr lang="ru-RU" b="1" dirty="0" smtClean="0"/>
              <a:t> система оценивания </a:t>
            </a:r>
            <a:r>
              <a:rPr lang="ru-RU" dirty="0" smtClean="0"/>
              <a:t>(за исключением математики базового уровня)</a:t>
            </a:r>
          </a:p>
          <a:p>
            <a:pPr>
              <a:buNone/>
            </a:pPr>
            <a:r>
              <a:rPr lang="ru-RU" dirty="0" smtClean="0"/>
              <a:t>(п. 53) </a:t>
            </a:r>
            <a:r>
              <a:rPr lang="ru-RU" b="1" dirty="0" smtClean="0"/>
              <a:t>Проверка ЭР включает в себя:</a:t>
            </a:r>
          </a:p>
          <a:p>
            <a:r>
              <a:rPr lang="ru-RU" dirty="0" smtClean="0"/>
              <a:t>обработку бланков ЕГЭ;</a:t>
            </a:r>
          </a:p>
          <a:p>
            <a:r>
              <a:rPr lang="ru-RU" dirty="0" smtClean="0"/>
              <a:t>проверку ответов на задания ЭР с развернутым ответом;</a:t>
            </a:r>
          </a:p>
          <a:p>
            <a:r>
              <a:rPr lang="ru-RU" dirty="0" smtClean="0"/>
              <a:t>централизованную проверку ЭР.</a:t>
            </a:r>
          </a:p>
          <a:p>
            <a:pPr>
              <a:buNone/>
            </a:pPr>
            <a:r>
              <a:rPr lang="ru-RU" dirty="0" smtClean="0"/>
              <a:t>(п.54)  ЭР удаленных с экзамена или не завершивших выполнение ЭР по объективным причинам проходят обработку, но не оцениваются.</a:t>
            </a:r>
          </a:p>
          <a:p>
            <a:pPr>
              <a:buNone/>
            </a:pPr>
            <a:r>
              <a:rPr lang="ru-RU" dirty="0" smtClean="0"/>
              <a:t>Записи на черновиках и КИМ не обрабатываются и не проверяются.</a:t>
            </a:r>
          </a:p>
          <a:p>
            <a:pPr>
              <a:buNone/>
            </a:pPr>
            <a:r>
              <a:rPr lang="ru-RU" dirty="0" smtClean="0"/>
              <a:t>(п.55) Обработка бланков осуществляется РЦОИ.</a:t>
            </a:r>
          </a:p>
          <a:p>
            <a:pPr>
              <a:buNone/>
            </a:pPr>
            <a:r>
              <a:rPr lang="ru-RU" dirty="0" smtClean="0"/>
              <a:t>(п.56) Проверяются обезличенные ЭР с развернутым ответом.</a:t>
            </a:r>
          </a:p>
          <a:p>
            <a:pPr>
              <a:buNone/>
            </a:pPr>
            <a:r>
              <a:rPr lang="ru-RU" dirty="0" smtClean="0"/>
              <a:t>(п. 60) Проверку ЭР проводят 2 эксперта предметной комиссии.</a:t>
            </a:r>
          </a:p>
          <a:p>
            <a:pPr>
              <a:buNone/>
            </a:pPr>
            <a:r>
              <a:rPr lang="ru-RU" dirty="0" smtClean="0"/>
              <a:t>(п.62) В случае существенного расхождения баллов проводится проверка третьим экспертом.</a:t>
            </a:r>
          </a:p>
          <a:p>
            <a:pPr>
              <a:buNone/>
            </a:pPr>
            <a:r>
              <a:rPr lang="ru-RU" dirty="0" smtClean="0"/>
              <a:t>(п.60) Возможны межрегиональные перекрестные проверки и перепроверки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Сроки и места ознакомления с результатами ГИА-11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90864"/>
            <a:ext cx="8229600" cy="5181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После утверждения председателем ГЭК результаты ГИА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в течение одного рабочего дня передаются в организации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осуществляющие образовательную деятельность, а также органы местного самоуправления, осуществляющие управление в сфере образования, учредителям и загранучреждениям для ознакомления обучающихся, выпускников прошлых лет с утвержденными председателем ГЭК результатами ГИА.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Ознакомление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обучающихся, выпускников прошлых лет с утвержденными результатами ГИА по учебному предмету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осуществляется в течение одного рабочего дня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 дня их передачи в организации, осуществляющие образовательную деятельность, а также органы местного самоуправления, осуществляющие управление в сфере образования, учредителям и загранучреждениям. 	Указанный день считается официальным днем объявления результатов ГИА.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Подача апелляций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9206"/>
            <a:ext cx="8229600" cy="50834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(п.76) Конфликтная комиссия (КК) принимает в письменной форме апелляции обучающихся, ВПЛ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о нарушении установленного порядка проведения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ГИА по учебному предмету и (или)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о несогласии с выставленными баллами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 77) КК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 рассматривает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апелляции по вопросам содержания и структуры заданий по учебным предметам, а также по вопросам, связанным с оцениванием результатов выполнения заданий экзаменационной работы с кратким ответом, нарушением обучающимся, ВПЛ требований Порядка и неправильным оформлением экзаменационной работы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Нормативное, методическое обеспечение ГИА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9206"/>
            <a:ext cx="8229600" cy="485887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Приказ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МОиН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РФ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 26.12.2013 № 1400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«Об утверждении порядка проведения ГИА по образовательным программам среднего общего образования»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Приказ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МОиН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РФ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 10.11.2017 № 1099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«Об утверждении единого расписания и продолжительности проведения ЕГЭ по каждому учебному предмету, перечня средств обучения и воспитания, используемых при проведении в 2018 году» (вступает в силу 18.12.2017)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Приказ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МОиН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РФ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 10.11.2017 № 1098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«Об утверждении единого расписания и продолжительности ГВЭ по ОП основного общего и среднего общего образования по каждому учебному предмету, перечня средств обучения и воспитания, используемых при проведении в 2018 году» (вступает в силу 18.12.2017)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Апелляция о нарушении установленного порядка проведения ГИА-11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4821"/>
            <a:ext cx="8229600" cy="547035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 81) Участник ГИА подает в день проведения экзамена  члену ГЭК, не покидая ППЭ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 82) Членами ГЭК организуется </a:t>
            </a:r>
            <a:r>
              <a:rPr lang="ru-RU" smtClean="0">
                <a:solidFill>
                  <a:schemeClr val="tx2">
                    <a:lumMod val="75000"/>
                  </a:schemeClr>
                </a:solidFill>
              </a:rPr>
              <a:t>проведение проверки.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Апелляция и заключение о проведении проверки в тот же день передаются членами ГЭК в КК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 83) При рассмотрении апелляции о нарушении устанавливаемого порядка проведения ГИА КК рассматривает апелляцию и заключение о результатах проверки и выносит одно из решений: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 отклонении апелляции;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 удовлетворении апелляции.</a:t>
            </a:r>
          </a:p>
          <a:p>
            <a:pPr>
              <a:buNone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При удовлетворении апелляции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результат ГИА, по процедуре которого обучающимся, ВПЛ была подана апелляция, аннулируется и обучающемуся, ВПЛ предоставляется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возможность сдать экзамен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учебному предмету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в иной день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предусмотренный расписаниями проведения ЕГЭ, ГВЭ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 89) КК рассматривает апелляцию о нарушении устанавливаемого порядка проведения ГИА)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в течение двух рабочих дней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 момента ее поступления в КК.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Апелляция о несогласии с выставленными баллами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842" y="1010652"/>
            <a:ext cx="8518358" cy="5847347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(п. 84) Апелляция о несогласии с выставленными баллами подается </a:t>
            </a:r>
            <a:r>
              <a:rPr lang="ru-RU" sz="5200" u="sng" dirty="0" smtClean="0">
                <a:solidFill>
                  <a:schemeClr val="tx2">
                    <a:lumMod val="75000"/>
                  </a:schemeClr>
                </a:solidFill>
              </a:rPr>
              <a:t>в течение двух рабочих дней </a:t>
            </a: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после официального дня объявления результатов ГИА по соответствующему учебному предмету.</a:t>
            </a:r>
          </a:p>
          <a:p>
            <a:pPr>
              <a:buNone/>
            </a:pP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Обучающиеся подают апелляцию в организацию, осуществляющую образовательную деятельность, которой они были допущены в установленном порядке к ГИА, ВПЛ - в места, в которых они были зарегистрированы на сдачу ЕГЭ</a:t>
            </a:r>
          </a:p>
          <a:p>
            <a:pPr>
              <a:buNone/>
            </a:pP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(п. 85) Руководитель организации, принявший апелляцию, незамедлительно передает ее в КК.</a:t>
            </a:r>
          </a:p>
          <a:p>
            <a:pPr>
              <a:buNone/>
            </a:pP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(п. 86) При рассмотрении апелляции КК запрашивает в РЦОИ, предметной комиссии все необходимые материалы. Указанные материалы предъявляются обучающемуся, ВПЛ (при его участии)</a:t>
            </a:r>
          </a:p>
          <a:p>
            <a:pPr>
              <a:buNone/>
            </a:pP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(п. 87) До заседания КК по рассмотрению апелляции КК устанавливает правильность оценивания экзаменационной работы обучающегося, ВПЛ, подавшего апелляцию. Для этого к рассмотрению апелляции привлекаются эксперты по соответствующему учебному предмету.</a:t>
            </a:r>
          </a:p>
          <a:p>
            <a:pPr>
              <a:buNone/>
            </a:pP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(п. 88) По результатам рассмотрения апелляции КК принимает решение об отклонении апелляции и сохранении выставленных баллов либо об удовлетворении апелляции и изменении баллов. При этом в случае удовлетворения апелляции количество ранее выставленных баллов может измениться как в сторону увеличения, так и в сторону уменьшения количества баллов.</a:t>
            </a:r>
          </a:p>
          <a:p>
            <a:pPr>
              <a:buNone/>
            </a:pP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(п.89) КК рассматривает апелляцию о несогласии с выставленными баллами </a:t>
            </a:r>
            <a:r>
              <a:rPr lang="ru-RU" sz="5200" u="sng" dirty="0" smtClean="0">
                <a:solidFill>
                  <a:schemeClr val="tx2">
                    <a:lumMod val="75000"/>
                  </a:schemeClr>
                </a:solidFill>
              </a:rPr>
              <a:t>в течение четырех рабочих дней</a:t>
            </a: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 с момента ее поступления в конфликтную комиссию.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Сдача ГИА обучающимися с ОВЗ, детьми-инвалидами, инвалидами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842" y="1010654"/>
            <a:ext cx="8518358" cy="556661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(</a:t>
            </a: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п. 37) Для обучающихся, ВПЛ с ограниченными возможностями здоровья (ОВЗ), обучающихся, выпускников прошлых лет детей-инвалидов и инвалидов, а также тех, кто обучался по состоянию здоровья на дому, в ОО,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лечении, </a:t>
            </a:r>
            <a:r>
              <a:rPr lang="ru-RU" sz="4300" u="sng" dirty="0" smtClean="0">
                <a:solidFill>
                  <a:schemeClr val="tx2">
                    <a:lumMod val="75000"/>
                  </a:schemeClr>
                </a:solidFill>
              </a:rPr>
              <a:t>организуется проведение ГИА в условиях, учитывающих состояние их здоровья</a:t>
            </a: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, особенности психофизического развития.</a:t>
            </a:r>
          </a:p>
          <a:p>
            <a:pPr>
              <a:buNone/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Материально-технические условия проведения экзамена обеспечивают </a:t>
            </a:r>
            <a:r>
              <a:rPr lang="ru-RU" sz="4300" u="sng" dirty="0" smtClean="0">
                <a:solidFill>
                  <a:schemeClr val="tx2">
                    <a:lumMod val="75000"/>
                  </a:schemeClr>
                </a:solidFill>
              </a:rPr>
              <a:t>возможность беспрепятственного доступа </a:t>
            </a: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таких обучающихся, ВПЛ в аудитории, туалетные и иные помещения, а также их пребывания в указанных помещениях.</a:t>
            </a:r>
          </a:p>
          <a:p>
            <a:pPr>
              <a:buNone/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При проведении экзамена </a:t>
            </a:r>
            <a:r>
              <a:rPr lang="ru-RU" sz="4300" u="sng" dirty="0" smtClean="0">
                <a:solidFill>
                  <a:schemeClr val="tx2">
                    <a:lumMod val="75000"/>
                  </a:schemeClr>
                </a:solidFill>
              </a:rPr>
              <a:t>присутствуют ассистенты</a:t>
            </a: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, оказывающие указанным обучающимся, ВПЛ необходимую техническую помощь с учетом их индивидуальных возможностей, помогающие им занять рабочее место, передвигаться, прочитать задание.</a:t>
            </a:r>
          </a:p>
          <a:p>
            <a:pPr>
              <a:buNone/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Указанные обучающиеся, ВПЛ с учетом их индивидуальных возможностей </a:t>
            </a:r>
            <a:r>
              <a:rPr lang="ru-RU" sz="4300" u="sng" dirty="0" smtClean="0">
                <a:solidFill>
                  <a:schemeClr val="tx2">
                    <a:lumMod val="75000"/>
                  </a:schemeClr>
                </a:solidFill>
              </a:rPr>
              <a:t>пользуются </a:t>
            </a: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в процессе сдачи экзамена </a:t>
            </a:r>
            <a:r>
              <a:rPr lang="ru-RU" sz="4300" u="sng" dirty="0" smtClean="0">
                <a:solidFill>
                  <a:schemeClr val="tx2">
                    <a:lumMod val="75000"/>
                  </a:schemeClr>
                </a:solidFill>
              </a:rPr>
              <a:t>необходимыми им техническими средствами.</a:t>
            </a:r>
          </a:p>
          <a:p>
            <a:pPr>
              <a:buNone/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Во время проведения экзамена для указанных обучающихся, ВПЛ организуются питание и </a:t>
            </a:r>
            <a:r>
              <a:rPr lang="ru-RU" sz="4300" u="sng" dirty="0" smtClean="0">
                <a:solidFill>
                  <a:schemeClr val="tx2">
                    <a:lumMod val="75000"/>
                  </a:schemeClr>
                </a:solidFill>
              </a:rPr>
              <a:t>перерывы</a:t>
            </a: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 для проведения необходимых лечебных и профилактических мероприятий.</a:t>
            </a:r>
          </a:p>
          <a:p>
            <a:pPr>
              <a:buNone/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Для лиц, имеющих медицинские показания для обучения на дому и соответствующие рекомендации ПМПК, экзамен </a:t>
            </a:r>
            <a:r>
              <a:rPr lang="ru-RU" sz="4300" u="sng" dirty="0" smtClean="0">
                <a:solidFill>
                  <a:schemeClr val="tx2">
                    <a:lumMod val="75000"/>
                  </a:schemeClr>
                </a:solidFill>
              </a:rPr>
              <a:t>организуется на дому.</a:t>
            </a:r>
          </a:p>
          <a:p>
            <a:pPr>
              <a:buNone/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(п.32) – увеличение времени сдачи ГИА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Обеспечение объективности при проведении ГИА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9206"/>
            <a:ext cx="8229600" cy="508346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Организация видеонаблюдения во всех помещениях, задействованных при проведении экзаменов (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онлайн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офлайн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), проверки работ и обработки результатов (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онлайн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), в т.ч. регионального центра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онлайн-наблюдения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Оборудование ППЭ стационарными и (или) переносными металлоискателями при входе в ППЭ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Использование технологии печати экзаменационного комплекта в аудиториях ППЭ и сканирования работ в штабе ППЭ (в 2018 г. – черно-белая печать ЭМ)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Запрет использования средств связи и т.п.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Участие в процедурах общественных наблюдателей, в т.ч. членов Российского союза молодежи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Мониторинг качества подготовки обучающихся 11 класса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 форме проверочных работ (приказ </a:t>
            </a:r>
            <a:r>
              <a:rPr lang="ru-RU" dirty="0" err="1" smtClean="0"/>
              <a:t>МОиН</a:t>
            </a:r>
            <a:r>
              <a:rPr lang="ru-RU" dirty="0" smtClean="0"/>
              <a:t> РФ от 20.10.2017 № 1025 «О проведении мониторинга качества образования») :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Иностранный язык – 20 марта 2018 г.</a:t>
            </a:r>
          </a:p>
          <a:p>
            <a:r>
              <a:rPr lang="ru-RU" dirty="0" smtClean="0"/>
              <a:t>История – 21 марта 2018 г.</a:t>
            </a:r>
          </a:p>
          <a:p>
            <a:r>
              <a:rPr lang="ru-RU" dirty="0" smtClean="0"/>
              <a:t>География – 3 апреля 2018 г.</a:t>
            </a:r>
          </a:p>
          <a:p>
            <a:r>
              <a:rPr lang="ru-RU" dirty="0" smtClean="0"/>
              <a:t>Химия – 5 апреля 2018 г.</a:t>
            </a:r>
          </a:p>
          <a:p>
            <a:r>
              <a:rPr lang="ru-RU" dirty="0" smtClean="0"/>
              <a:t>Физика – 10 апреля 2018 г.</a:t>
            </a:r>
          </a:p>
          <a:p>
            <a:r>
              <a:rPr lang="ru-RU" dirty="0" smtClean="0"/>
              <a:t>Биология – 12 апреля 2018 г.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Нормативное, методическое обеспечение ГИА-9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9206"/>
            <a:ext cx="8229600" cy="493908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Приказ </a:t>
            </a:r>
            <a:r>
              <a:rPr lang="ru-RU" dirty="0" err="1" smtClean="0"/>
              <a:t>МОиН</a:t>
            </a:r>
            <a:r>
              <a:rPr lang="ru-RU" dirty="0" smtClean="0"/>
              <a:t> РФ </a:t>
            </a:r>
            <a:r>
              <a:rPr lang="ru-RU" b="1" dirty="0" smtClean="0"/>
              <a:t>от 10.11.2017 № 1097 </a:t>
            </a:r>
            <a:r>
              <a:rPr lang="ru-RU" dirty="0" smtClean="0"/>
              <a:t>«Об утверждении единого расписания и продолжительности ОГЭ по каждому учебному предмету, перечня средств обучения и воспитания, используемых при проведении в 2018 году»» (вступает в силу 18.12.2017)</a:t>
            </a:r>
          </a:p>
          <a:p>
            <a:r>
              <a:rPr lang="ru-RU" dirty="0" smtClean="0"/>
              <a:t>Приказ </a:t>
            </a:r>
            <a:r>
              <a:rPr lang="ru-RU" dirty="0" err="1" smtClean="0"/>
              <a:t>МОиН</a:t>
            </a:r>
            <a:r>
              <a:rPr lang="ru-RU" dirty="0" smtClean="0"/>
              <a:t> РФ </a:t>
            </a:r>
            <a:r>
              <a:rPr lang="ru-RU" b="1" dirty="0" smtClean="0"/>
              <a:t>от 10.11.2017 № 1098 </a:t>
            </a:r>
            <a:r>
              <a:rPr lang="ru-RU" dirty="0" smtClean="0"/>
              <a:t>«Об утверждении единого расписания и продолжительности ГВЭ по ОП основного общего и среднего общего образования по каждому учебному предмету, перечня средств обучения и воспитания, используемых при проведении в 2018 году»» (вступает в силу 18.12.2017)</a:t>
            </a:r>
          </a:p>
          <a:p>
            <a:r>
              <a:rPr lang="ru-RU" dirty="0" smtClean="0"/>
              <a:t>приказ </a:t>
            </a:r>
            <a:r>
              <a:rPr lang="ru-RU" dirty="0" err="1" smtClean="0"/>
              <a:t>МОиН</a:t>
            </a:r>
            <a:r>
              <a:rPr lang="ru-RU" dirty="0" smtClean="0"/>
              <a:t> РФ от </a:t>
            </a:r>
            <a:r>
              <a:rPr lang="ru-RU" b="1" dirty="0" smtClean="0"/>
              <a:t>25.12.2013 № 1394 </a:t>
            </a:r>
            <a:r>
              <a:rPr lang="ru-RU" dirty="0" smtClean="0"/>
              <a:t>«Об утверждении порядка проведения ГИА по ОП ООО (+ проект  приказа о внесение изменений, в т.ч. включение итогового собеседования по русскому языку с 01.09.2018)</a:t>
            </a:r>
          </a:p>
          <a:p>
            <a:r>
              <a:rPr lang="ru-RU" dirty="0" smtClean="0"/>
              <a:t>Приказ </a:t>
            </a:r>
            <a:r>
              <a:rPr lang="ru-RU" dirty="0" err="1" smtClean="0"/>
              <a:t>МОиН</a:t>
            </a:r>
            <a:r>
              <a:rPr lang="ru-RU" dirty="0" smtClean="0"/>
              <a:t> РФ </a:t>
            </a:r>
            <a:r>
              <a:rPr lang="ru-RU" b="1" dirty="0" smtClean="0"/>
              <a:t>от 20.10.2017 № 1025 </a:t>
            </a:r>
            <a:r>
              <a:rPr lang="ru-RU" dirty="0" smtClean="0"/>
              <a:t>(</a:t>
            </a:r>
            <a:r>
              <a:rPr lang="ru-RU" i="1" dirty="0" smtClean="0"/>
              <a:t>проведение мониторинга качества подготовки обучающихся 9 классов по учебному предмету «русский язык» в форме итогового собеседования 14-16.02.2017</a:t>
            </a:r>
            <a:r>
              <a:rPr lang="ru-RU" dirty="0" smtClean="0"/>
              <a:t>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Проведение мониторинга (приказ </a:t>
            </a:r>
            <a:r>
              <a:rPr lang="ru-RU" dirty="0" err="1" smtClean="0"/>
              <a:t>МОиН</a:t>
            </a:r>
            <a:r>
              <a:rPr lang="ru-RU" dirty="0" smtClean="0"/>
              <a:t> РФ </a:t>
            </a:r>
            <a:r>
              <a:rPr lang="ru-RU" b="1" dirty="0" smtClean="0"/>
              <a:t>от 20.10.2017 </a:t>
            </a:r>
            <a:r>
              <a:rPr lang="ru-RU" b="1" smtClean="0"/>
              <a:t>№ 1025)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674" y="1074821"/>
            <a:ext cx="8614610" cy="532597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Проведение мониторинга качества подготовки обучающихся 9 классов по учебному предмету «русский язык» в форме итогового собеседования 14-16.02.2017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Сайт ФИПИ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http://www.fipi.ru/oge-i-gve-9/demoversii-specifikacii-kodifikator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b="1" u="sng" dirty="0" smtClean="0"/>
              <a:t>Задания:</a:t>
            </a:r>
          </a:p>
          <a:p>
            <a:r>
              <a:rPr lang="ru-RU" dirty="0" smtClean="0"/>
              <a:t>Чтение вслух небольшого текста (подготовка – 2 мин.)</a:t>
            </a:r>
          </a:p>
          <a:p>
            <a:r>
              <a:rPr lang="ru-RU" dirty="0" smtClean="0"/>
              <a:t>Пересказ прочитанного текста (подготовка – 1 мин.)</a:t>
            </a:r>
          </a:p>
          <a:p>
            <a:r>
              <a:rPr lang="ru-RU" dirty="0" smtClean="0"/>
              <a:t>Высказывание (на выбор: описание фото, повествование на основе жизненного опыта, рассуждение по одной из сформулированных проблем) (подготовка – 1 мин.)</a:t>
            </a:r>
          </a:p>
          <a:p>
            <a:r>
              <a:rPr lang="ru-RU" dirty="0" smtClean="0"/>
              <a:t>Участие в беседе по теме предыдущего задания.</a:t>
            </a:r>
          </a:p>
          <a:p>
            <a:pPr>
              <a:buNone/>
            </a:pPr>
            <a:r>
              <a:rPr lang="ru-RU" u="sng" dirty="0" smtClean="0"/>
              <a:t>Общее время ответа – 15 минут.</a:t>
            </a:r>
          </a:p>
          <a:p>
            <a:pPr>
              <a:buNone/>
            </a:pPr>
            <a:r>
              <a:rPr lang="ru-RU" dirty="0" smtClean="0"/>
              <a:t>Ведется аудио- и видеозапись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 2018 году итоги собеседования не влияют на допуск к ГИА-9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проведения ГИА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4589" y="1269206"/>
            <a:ext cx="8694821" cy="5195762"/>
          </a:xfrm>
        </p:spPr>
        <p:txBody>
          <a:bodyPr>
            <a:noAutofit/>
          </a:bodyPr>
          <a:lstStyle/>
          <a:p>
            <a:r>
              <a:rPr lang="ru-RU" sz="2300" b="1" u="sng" dirty="0" smtClean="0">
                <a:solidFill>
                  <a:schemeClr val="tx2">
                    <a:lumMod val="75000"/>
                  </a:schemeClr>
                </a:solidFill>
              </a:rPr>
              <a:t>Досрочный период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20.04-27.04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 (п. 26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для обучающихся, не имеющих возможности по уважительным причинам, подтвержденным документально, пройти ГИА в сроки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),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03.05 – 08.05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(п. 30)</a:t>
            </a:r>
          </a:p>
          <a:p>
            <a:r>
              <a:rPr lang="ru-RU" sz="2300" b="1" u="sng" dirty="0" smtClean="0">
                <a:solidFill>
                  <a:schemeClr val="tx2">
                    <a:lumMod val="75000"/>
                  </a:schemeClr>
                </a:solidFill>
              </a:rPr>
              <a:t>Основной период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25.05 – 09.06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(п.9, 10 обучающиеся, выполнившие учебный план + освоившие обучение на семейной форме),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20.06 – 29.06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(п. 30)</a:t>
            </a:r>
          </a:p>
          <a:p>
            <a:r>
              <a:rPr lang="ru-RU" sz="2300" b="1" u="sng" dirty="0" smtClean="0">
                <a:solidFill>
                  <a:schemeClr val="tx2">
                    <a:lumMod val="75000"/>
                  </a:schemeClr>
                </a:solidFill>
              </a:rPr>
              <a:t>Сентябрьский период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04.09 – 14.09 (п. 61 кто?), 17.09-22.09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(п.30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обучающиеся, не прошедшие ГИА или получившие на ГИА неуд. результаты более чем по двум учебным предметам, либо получившим повторно неуд. результат по одному или двум учебным предметам на ГИА в доп. сроки)</a:t>
            </a: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Выбор предметов, выбор формы сдачи, подача заявления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4589" y="1074821"/>
            <a:ext cx="8710864" cy="53901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(п. 4)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ГИА проводится по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обязательным предметам русскому языку и математике, </a:t>
            </a:r>
            <a:r>
              <a:rPr lang="ru-RU" sz="1800" dirty="0" smtClean="0"/>
              <a:t>а также по выбору обучающегося по двум учебным предметам.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(п. 7)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Форма сдачи ГИА:</a:t>
            </a:r>
          </a:p>
          <a:p>
            <a:pPr>
              <a:buFont typeface="Arial" charset="0"/>
              <a:buChar char="•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основной государственный экзамен</a:t>
            </a:r>
          </a:p>
          <a:p>
            <a:pPr>
              <a:buFont typeface="Arial" charset="0"/>
              <a:buChar char="•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государственный выпускной экзамен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(перечень категорий сдающих в данной форме установлен в п. 7б))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(п. 9)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Подача заявлений на ГИА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sz="1800" b="1" u="sng" dirty="0" smtClean="0">
                <a:solidFill>
                  <a:schemeClr val="tx2">
                    <a:lumMod val="75000"/>
                  </a:schemeClr>
                </a:solidFill>
              </a:rPr>
              <a:t>до 01.03.2018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 образовательную организацию. Изменения (дополнения) в перечень предметов возможно только при наличии уважительной причины за 2 недели до экзамена).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Обучающиеся, являющиеся в текущем учебном году п</a:t>
            </a:r>
            <a:r>
              <a:rPr lang="ru-RU" sz="1800" u="sng" dirty="0" smtClean="0">
                <a:solidFill>
                  <a:schemeClr val="tx2">
                    <a:lumMod val="75000"/>
                  </a:schemeClr>
                </a:solidFill>
              </a:rPr>
              <a:t>обедителями или призерами заключительного этапа всероссийской олимпиады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школьников, членами сборных команд РФ, участвовавших в международных олимпиадах и сформированных в порядке, устанавливаемом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МОиН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РФ, освобождаются от прохождения ГИА по учебному предмету, соответствующему профилю всероссийской олимпиады школьников, международной олимпиады.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(п.11) </a:t>
            </a:r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</a:rPr>
              <a:t>Обучающиеся с ОВЗ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при подаче заявления предъявляют копию рекомендаций ПМПК, а обучающиеся, ВПЛ дети-инвалиды - оригинал или заверенную копию справки, подтверждающей факт установления инвалидности</a:t>
            </a:r>
          </a:p>
          <a:p>
            <a:pPr>
              <a:buNone/>
            </a:pPr>
            <a:endParaRPr lang="ru-RU" sz="1800" b="1" u="sng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Количество экзаменов для детей с ОВЗ, детей-инвалидов, инвалидов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9207"/>
            <a:ext cx="8229600" cy="36557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(п.4) Для обучающихся с ограниченными возможностями здоровья, обучающихся детей-инвалидов и инвалидов, освоивших образовательные программы основного общего образования, количество сдаваемых экзаменов по их желанию сокращается до двух обязательных экзаменов по русскому языку и математике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проведения ГИА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4589" y="1269206"/>
            <a:ext cx="8694821" cy="51957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(Приказ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МОиН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РФ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от 10.11.2017 № 1099)</a:t>
            </a:r>
            <a:endParaRPr lang="ru-RU" sz="23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300" b="1" u="sng" dirty="0" smtClean="0">
                <a:solidFill>
                  <a:schemeClr val="tx2">
                    <a:lumMod val="75000"/>
                  </a:schemeClr>
                </a:solidFill>
              </a:rPr>
              <a:t>Досрочный период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21.03-04.04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 (п.9, 29 выпускники прошлых лет, обучающиеся, выполнившие учебный план),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06.04 – 11.04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(п. 28)</a:t>
            </a:r>
          </a:p>
          <a:p>
            <a:r>
              <a:rPr lang="ru-RU" sz="2300" b="1" u="sng" dirty="0" smtClean="0">
                <a:solidFill>
                  <a:schemeClr val="tx2">
                    <a:lumMod val="75000"/>
                  </a:schemeClr>
                </a:solidFill>
              </a:rPr>
              <a:t>Основной период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28.05 – 20.06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(п.9, 10, 11 обучающиеся, выполнившие учебный план, обучающиеся СПО),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22.06 – 02.07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(п. 28, 29 + выпускники прошлых лет)</a:t>
            </a:r>
          </a:p>
          <a:p>
            <a:r>
              <a:rPr lang="ru-RU" sz="2300" b="1" u="sng" dirty="0" smtClean="0">
                <a:solidFill>
                  <a:schemeClr val="tx2">
                    <a:lumMod val="75000"/>
                  </a:schemeClr>
                </a:solidFill>
              </a:rPr>
              <a:t>Дополнительный период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(сентябрьский)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04.09 – 07.09, 15.09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(п.75 обучающиеся, не прошедшие ГИА </a:t>
            </a:r>
            <a:r>
              <a:rPr lang="ru-RU" sz="2300" smtClean="0">
                <a:solidFill>
                  <a:schemeClr val="tx2">
                    <a:lumMod val="75000"/>
                  </a:schemeClr>
                </a:solidFill>
              </a:rPr>
              <a:t>или получившие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на ГИА неудовлетворительные результаты более чем по одному обязательному учебному предмету, либо получившим повторно неудовлетворительный результат по одному из этих предметов в дополнительные сроки)</a:t>
            </a: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Продолжительность ГИА-9 </a:t>
            </a:r>
            <a:r>
              <a:rPr lang="ru-RU" sz="2700" dirty="0" smtClean="0"/>
              <a:t>(приказ </a:t>
            </a:r>
            <a:r>
              <a:rPr lang="ru-RU" sz="2700" dirty="0" err="1" smtClean="0"/>
              <a:t>МОиН</a:t>
            </a:r>
            <a:r>
              <a:rPr lang="ru-RU" sz="2700" dirty="0" smtClean="0"/>
              <a:t> РФ от 10.11.2017 № 1097)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4819"/>
            <a:ext cx="8382000" cy="553452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Продолжительность ОГЭ:</a:t>
            </a:r>
          </a:p>
          <a:p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 по математике, русскому языку, литературе составляет </a:t>
            </a: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3 часа 55 минут </a:t>
            </a: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(235 минут), </a:t>
            </a:r>
          </a:p>
          <a:p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по физике, обществознанию, истории, биологии - </a:t>
            </a: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3 часа </a:t>
            </a: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(180 минут), </a:t>
            </a:r>
          </a:p>
          <a:p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по информатике и информационно-коммуникационным технологиям (ИКТ) - </a:t>
            </a: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2 часа 30 минут </a:t>
            </a: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(150 минут), </a:t>
            </a:r>
          </a:p>
          <a:p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по химии (с выполнением лабораторной работы) - </a:t>
            </a: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2 часа 20 минут </a:t>
            </a: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(140 минут), </a:t>
            </a:r>
          </a:p>
          <a:p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по географии, химии, иностранным языкам (английский, французский, немецкий, испанский) (кроме раздела "Говорение") - </a:t>
            </a: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2 часа </a:t>
            </a: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(120 минут), </a:t>
            </a:r>
          </a:p>
          <a:p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по иностранным языкам (английский, французский, немецкий, испанский) (раздел "Говорение") - </a:t>
            </a: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15 минут</a:t>
            </a: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ru-RU" sz="3300" b="1" u="sng" dirty="0" smtClean="0">
                <a:solidFill>
                  <a:schemeClr val="tx2">
                    <a:lumMod val="75000"/>
                  </a:schemeClr>
                </a:solidFill>
              </a:rPr>
              <a:t>п. 29 Порядка:</a:t>
            </a: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 для обучающихся с ОВЗ, детей-инвалидов и инвалидов, а также тех, кто обучался по состоянию здоровья на дому, в ОО,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лечении, продолжительность экзамена увеличивается </a:t>
            </a: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на 1,5 часа </a:t>
            </a: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(за исключением ОГЭ по иностранным языкам (раздел "Говорение").</a:t>
            </a:r>
          </a:p>
          <a:p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Продолжительность ОГЭ по иностранным языкам (раздел "Говорение") для указанных лиц увеличивается на </a:t>
            </a: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30 минут</a:t>
            </a:r>
            <a:r>
              <a:rPr lang="ru-RU" sz="3300" dirty="0" smtClean="0"/>
              <a:t>.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FF0000"/>
                </a:solidFill>
              </a:rPr>
              <a:t>Начало экзаменов </a:t>
            </a:r>
            <a:r>
              <a:rPr lang="ru-RU" sz="3300" dirty="0" smtClean="0">
                <a:solidFill>
                  <a:srgbClr val="FF0000"/>
                </a:solidFill>
              </a:rPr>
              <a:t>– 10.00 по местному времени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Перечень допустимых средств в ППЭ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2947"/>
            <a:ext cx="8229600" cy="521368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(п.42) Экзамен сдается обучающимися, ВПЛ самостоятельно, без помощи посторонних лиц. </a:t>
            </a:r>
          </a:p>
          <a:p>
            <a:pPr>
              <a:buNone/>
            </a:pPr>
            <a:r>
              <a:rPr lang="ru-RU" dirty="0" smtClean="0"/>
              <a:t>Во время экзамена на рабочем столе обучающегося, ВПЛ, помимо экзаменационных материалов, находятся:</a:t>
            </a:r>
          </a:p>
          <a:p>
            <a:r>
              <a:rPr lang="ru-RU" dirty="0" smtClean="0"/>
              <a:t>а) </a:t>
            </a:r>
            <a:r>
              <a:rPr lang="ru-RU" dirty="0" err="1" smtClean="0"/>
              <a:t>гелевая</a:t>
            </a:r>
            <a:r>
              <a:rPr lang="ru-RU" dirty="0" smtClean="0"/>
              <a:t>, капиллярная ручка с чернилами черного цвета;</a:t>
            </a:r>
          </a:p>
          <a:p>
            <a:r>
              <a:rPr lang="ru-RU" dirty="0" smtClean="0"/>
              <a:t>б) документ, удостоверяющий личность;</a:t>
            </a:r>
          </a:p>
          <a:p>
            <a:r>
              <a:rPr lang="ru-RU" dirty="0" smtClean="0"/>
              <a:t>в) средства обучения и воспитания ;</a:t>
            </a:r>
          </a:p>
          <a:p>
            <a:r>
              <a:rPr lang="ru-RU" dirty="0" smtClean="0"/>
              <a:t>г) лекарства и питание (при необходимости);</a:t>
            </a:r>
          </a:p>
          <a:p>
            <a:r>
              <a:rPr lang="ru-RU" dirty="0" err="1" smtClean="0"/>
              <a:t>д</a:t>
            </a:r>
            <a:r>
              <a:rPr lang="ru-RU" dirty="0" smtClean="0"/>
              <a:t>) специальные технические средства (для лиц, указанных в пункте 374 Порядка);</a:t>
            </a:r>
          </a:p>
          <a:p>
            <a:r>
              <a:rPr lang="ru-RU" dirty="0" smtClean="0"/>
              <a:t>е) черновики (за исключением ОГЭ по иностранным языкам (раздел "Говорение").</a:t>
            </a:r>
          </a:p>
          <a:p>
            <a:pPr>
              <a:buNone/>
            </a:pPr>
            <a:r>
              <a:rPr lang="ru-RU" dirty="0" smtClean="0"/>
              <a:t>Иные вещи обучающие составляют в специально выделенном месте для личных вещей обучающихся, выпускников прошлых лет в здании (комплексе зданий), где расположен ППЭ.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Перечень допустимых средств в ППЭ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842" y="994611"/>
            <a:ext cx="8550442" cy="564682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700" dirty="0" smtClean="0"/>
              <a:t>(приказ </a:t>
            </a:r>
            <a:r>
              <a:rPr lang="ru-RU" sz="3700" dirty="0" err="1" smtClean="0"/>
              <a:t>МОиН</a:t>
            </a:r>
            <a:r>
              <a:rPr lang="ru-RU" sz="3700" dirty="0" smtClean="0"/>
              <a:t> РФ от 10.11.2017 № 1097) При проведении ОГЭ используются следующие средства обучения и воспитания: </a:t>
            </a:r>
          </a:p>
          <a:p>
            <a:pPr>
              <a:buFont typeface="Arial" charset="0"/>
              <a:buChar char="•"/>
            </a:pPr>
            <a:r>
              <a:rPr lang="ru-RU" sz="3700" dirty="0" smtClean="0"/>
              <a:t>по русскому языку - орфографические словари; </a:t>
            </a:r>
          </a:p>
          <a:p>
            <a:pPr>
              <a:buFont typeface="Arial" charset="0"/>
              <a:buChar char="•"/>
            </a:pPr>
            <a:r>
              <a:rPr lang="ru-RU" sz="3700" dirty="0" smtClean="0"/>
              <a:t>по математике - линейка, не содержащая справочной информации (далее - линейка), справочные материалы, содержащие основные формулы курса математики ОП ООО; </a:t>
            </a:r>
          </a:p>
          <a:p>
            <a:pPr>
              <a:buFont typeface="Arial" charset="0"/>
              <a:buChar char="•"/>
            </a:pPr>
            <a:r>
              <a:rPr lang="ru-RU" sz="3700" dirty="0" smtClean="0"/>
              <a:t>по физике - непрограммируемый калькулятор, лабораторное оборудование; </a:t>
            </a:r>
          </a:p>
          <a:p>
            <a:pPr>
              <a:buFont typeface="Arial" charset="0"/>
              <a:buChar char="•"/>
            </a:pPr>
            <a:r>
              <a:rPr lang="ru-RU" sz="3700" dirty="0" smtClean="0"/>
              <a:t>по химии - непрограммируемый калькулятор, лабораторное оборудование, периодическая система химических элементов Д.И. Менделеева, таблица растворимости солей, кислот и оснований в воде, электрохимический ряд напряжений металлов; </a:t>
            </a:r>
          </a:p>
          <a:p>
            <a:pPr>
              <a:buFont typeface="Arial" charset="0"/>
              <a:buChar char="•"/>
            </a:pPr>
            <a:r>
              <a:rPr lang="ru-RU" sz="3700" dirty="0" smtClean="0"/>
              <a:t>по биологии - линейка и непрограммируемый калькулятор; </a:t>
            </a:r>
          </a:p>
          <a:p>
            <a:pPr>
              <a:buFont typeface="Arial" charset="0"/>
              <a:buChar char="•"/>
            </a:pPr>
            <a:r>
              <a:rPr lang="ru-RU" sz="3700" dirty="0" smtClean="0"/>
              <a:t>по географии - линейка, непрограммируемый калькулятор и географические атласы для 7, 8 и 9 классов; </a:t>
            </a:r>
          </a:p>
          <a:p>
            <a:pPr>
              <a:buFont typeface="Arial" charset="0"/>
              <a:buChar char="•"/>
            </a:pPr>
            <a:r>
              <a:rPr lang="ru-RU" sz="3700" dirty="0" smtClean="0"/>
              <a:t>по литературе - полные тексты художественных произведений, а также сборники лирики; </a:t>
            </a:r>
          </a:p>
          <a:p>
            <a:pPr>
              <a:buFont typeface="Arial" charset="0"/>
              <a:buChar char="•"/>
            </a:pPr>
            <a:r>
              <a:rPr lang="ru-RU" sz="3700" dirty="0" smtClean="0"/>
              <a:t>по информатике и информационно-коммуникационным технологиям (ИКТ) - компьютерная техника; </a:t>
            </a:r>
          </a:p>
          <a:p>
            <a:pPr>
              <a:buFont typeface="Arial" charset="0"/>
              <a:buChar char="•"/>
            </a:pPr>
            <a:r>
              <a:rPr lang="ru-RU" sz="3700" dirty="0" smtClean="0"/>
              <a:t>по иностранным языкам - технические средства, обеспечивающие воспроизведение аудиозаписей на компакт-дисках (CD</a:t>
            </a:r>
            <a:r>
              <a:rPr lang="ru-RU" dirty="0" smtClean="0"/>
              <a:t>), </a:t>
            </a:r>
            <a:r>
              <a:rPr lang="ru-RU" sz="3800" dirty="0" smtClean="0"/>
              <a:t>компьютерная техника, гарнитуры со встроенными микрофонами.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день проведения экзамена в ППЭ запрещается (п.42)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674" y="994611"/>
            <a:ext cx="8630652" cy="550244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а) обучающимся - иметь при себе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информации;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б) организаторам, ассистентам, оказывающим необходимую техническую помощь лицам, указанным 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hlinkClick r:id="rId2" action="ppaction://hlinkfile"/>
              </a:rPr>
              <a:t>пункте 34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Порядка, медицинским работникам, техническим специалистам, специалистам по проведению инструктажа и обеспечению лабораторных работ, экспертам, оценивающим выполнение лабораторных работ по химии, - иметь при себе средства связи;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в) лицам, перечисленным 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hlinkClick r:id="rId3" action="ppaction://hlinkfile"/>
              </a:rPr>
              <a:t>пункте 37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настоящего Порядка, - оказывать содействие обучающимся, в том числе передавать им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информации;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г) обучающимся, организаторам, ассистентам, оказывающим необходимую техническую помощь лицам, указанным 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hlinkClick r:id="rId4" action="ppaction://hlinkfile"/>
              </a:rPr>
              <a:t>пункте 34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Порядка, техническим специалистам, специалистам по проведению инструктажа и обеспечению лабораторных работ, экспертам, оценивающим выполнение лабораторных работ по химии, - выносить из аудиторий и ППЭ экзаменационные материалы на бумажном или электронном носителях, фотографировать экзаменационные материалы.</a:t>
            </a:r>
          </a:p>
          <a:p>
            <a:pPr>
              <a:buNone/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Лица, допустившие нарушение устанавливаемого порядка проведения ГИА, удаляются с экзамена, составляется акт.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Сроки и места ознакомления с результатами ГИА-9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90863"/>
            <a:ext cx="8229600" cy="5406189"/>
          </a:xfrm>
        </p:spPr>
        <p:txBody>
          <a:bodyPr>
            <a:normAutofit fontScale="70000" lnSpcReduction="20000"/>
          </a:bodyPr>
          <a:lstStyle/>
          <a:p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(п.59) После утверждения председателем ГЭК </a:t>
            </a:r>
            <a:r>
              <a:rPr lang="ru-RU" sz="3300" dirty="0" smtClean="0"/>
              <a:t>результаты ГИА </a:t>
            </a:r>
            <a:r>
              <a:rPr lang="ru-RU" sz="3300" u="sng" dirty="0" smtClean="0"/>
              <a:t>в течение одного рабочего дня </a:t>
            </a:r>
            <a:r>
              <a:rPr lang="ru-RU" sz="3300" dirty="0" smtClean="0"/>
              <a:t>передаются в образовательные организации, а также органы местного самоуправления, осуществляющие управление в сфере образования, учредителям для ознакомления обучающихся с утвержденными ГЭК результатами ГИА.</a:t>
            </a:r>
          </a:p>
          <a:p>
            <a:r>
              <a:rPr lang="ru-RU" sz="3300" dirty="0" smtClean="0"/>
              <a:t>Ознакомление обучающихся с утвержденными ГЭК результатами ГИА по учебному предмету осуществляется </a:t>
            </a:r>
            <a:r>
              <a:rPr lang="ru-RU" sz="3300" u="sng" dirty="0" smtClean="0"/>
              <a:t>в течение одного рабочего дня </a:t>
            </a:r>
            <a:r>
              <a:rPr lang="ru-RU" sz="3300" dirty="0" smtClean="0"/>
              <a:t>со дня их передачи в образовательные организации, а также органы местного самоуправления, осуществляющие управление в сфере образования, учредителям. </a:t>
            </a:r>
          </a:p>
          <a:p>
            <a:pPr>
              <a:buNone/>
            </a:pPr>
            <a:endParaRPr lang="ru-RU" sz="3300" dirty="0" smtClean="0"/>
          </a:p>
          <a:p>
            <a:pPr>
              <a:buNone/>
            </a:pPr>
            <a:r>
              <a:rPr lang="ru-RU" sz="3300" dirty="0" smtClean="0"/>
              <a:t>Указанный день считается официальным днем объявления результатов ГИА.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Подача апелляций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9206"/>
            <a:ext cx="8229600" cy="50834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(п.62) Конфликтная комиссия (КК) принимает в письменной форме апелляции обучающихся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о нарушении установленного порядка проведения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ГИА по учебному предмету и (или)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о несогласии с выставленными баллами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 63) КК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 рассматривает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апелляции по вопросам содержания и структуры заданий по учебным предметам, а также по вопросам, связанным с оцениванием результатов выполнения заданий экзаменационной работы с кратким ответом, нарушением обучающимся требований Порядка и неправильным оформлением экзаменационной работы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Апелляция о нарушении установленного порядка проведения ГИА-11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4821"/>
            <a:ext cx="8229600" cy="547035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 67)</a:t>
            </a:r>
            <a:r>
              <a:rPr lang="ru-RU" dirty="0" smtClean="0"/>
              <a:t> обучающийся подает апелляцию в день проведения экзамена уполномоченному представителю ГЭК, не покидая ППЭ.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 68) </a:t>
            </a:r>
            <a:r>
              <a:rPr lang="ru-RU" dirty="0" smtClean="0"/>
              <a:t>Уполномоченный представитель ГЭК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организуется проведение проверка. Апелляция и заключение о проведении проверки в тот же день передаются </a:t>
            </a:r>
            <a:r>
              <a:rPr lang="ru-RU" dirty="0" smtClean="0"/>
              <a:t>уполномоченным представителем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ГЭК в КК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 рассмотрении апелляции о нарушении устанавливаемого порядка проведения ГИА КК рассматривает апелляцию и заключение о результатах проверки и выносит одно из решений: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 отклонении апелляции;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 удовлетворении апелляции.</a:t>
            </a:r>
          </a:p>
          <a:p>
            <a:pPr>
              <a:buNone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При удовлетворении апелляции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результат ГИА, по процедуре которого обучающимся была подана апелляция, аннулируется и обучающемуся предоставляется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возможность сдать экзамен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учебному предмету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в иной день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предусмотренный расписаниями проведения ОГЭ, ГВЭ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 75) КК рассматривает апелляцию о нарушении устанавливаемого порядка проведения ГИА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в течение двух рабочих дней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 момента ее поступления в КК.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Апелляция о несогласии с выставленными баллами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842" y="1010652"/>
            <a:ext cx="8518358" cy="5847347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(п. 70) Апелляция о несогласии с выставленными баллами подается </a:t>
            </a:r>
            <a:r>
              <a:rPr lang="ru-RU" sz="5200" u="sng" dirty="0" smtClean="0">
                <a:solidFill>
                  <a:schemeClr val="tx2">
                    <a:lumMod val="75000"/>
                  </a:schemeClr>
                </a:solidFill>
              </a:rPr>
              <a:t>в течение двух рабочих дней </a:t>
            </a: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после официального дня объявления результатов ГИА по соответствующему учебному предмету.</a:t>
            </a:r>
          </a:p>
          <a:p>
            <a:pPr>
              <a:buNone/>
            </a:pPr>
            <a:r>
              <a:rPr lang="ru-RU" sz="4900" dirty="0" smtClean="0">
                <a:solidFill>
                  <a:schemeClr val="tx2">
                    <a:lumMod val="75000"/>
                  </a:schemeClr>
                </a:solidFill>
              </a:rPr>
              <a:t>Обучающиеся подают апелляцию о несогласии с выставленными баллами непосредственно в конфликтную комиссию или в ОО, в которой они были допущены в установленном порядке к ГИА. Руководитель ОО, принявший апелляцию, незамедлительно передает ее в КК.</a:t>
            </a:r>
            <a:endParaRPr lang="ru-RU" sz="5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(п. 71) При рассмотрении апелляции КК запрашивает в РЦОИ, предметной комиссии все необходимые материалы. Указанные материалы предъявляются обучающемуся (при его участии)</a:t>
            </a:r>
          </a:p>
          <a:p>
            <a:pPr>
              <a:buNone/>
            </a:pP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(п. 72) До заседания КК по рассмотрению апелляции КК устанавливает правильность оценивания экзаменационной работы обучающегося, ВПЛ, подавшего апелляцию. Для этого к рассмотрению апелляции привлекаются эксперты по соответствующему учебному предмету.</a:t>
            </a:r>
          </a:p>
          <a:p>
            <a:pPr>
              <a:buNone/>
            </a:pP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(п. 73) По результатам рассмотрения апелляции КК принимает решение об отклонении апелляции и сохранении выставленных баллов либо об удовлетворении апелляции и изменении баллов. При этом в случае удовлетворения апелляции количество ранее выставленных баллов может измениться как в сторону увеличения, так и в сторону уменьшения количества баллов.</a:t>
            </a:r>
          </a:p>
          <a:p>
            <a:pPr>
              <a:buNone/>
            </a:pP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(п.75) КК рассматривает апелляцию о несогласии с выставленными баллами </a:t>
            </a:r>
            <a:r>
              <a:rPr lang="ru-RU" sz="5200" u="sng" dirty="0" smtClean="0">
                <a:solidFill>
                  <a:schemeClr val="tx2">
                    <a:lumMod val="75000"/>
                  </a:schemeClr>
                </a:solidFill>
              </a:rPr>
              <a:t>в течение четырех рабочих дней</a:t>
            </a: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</a:rPr>
              <a:t> с момента ее поступления в конфликтную комиссию.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Сдача ГИА обучающимися с ОВЗ, детьми-инвалидами, инвалидами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842" y="1010654"/>
            <a:ext cx="8518358" cy="556661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(</a:t>
            </a: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п. 34) Для обучающихся с ограниченными возможностями здоровья (ОВЗ), обучающихся, выпускников прошлых лет детей-инвалидов и инвалидов, а также тех, кто обучался по состоянию здоровья на дому, в ОО,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лечении, </a:t>
            </a:r>
            <a:r>
              <a:rPr lang="ru-RU" sz="4300" u="sng" dirty="0" smtClean="0">
                <a:solidFill>
                  <a:schemeClr val="tx2">
                    <a:lumMod val="75000"/>
                  </a:schemeClr>
                </a:solidFill>
              </a:rPr>
              <a:t>организуется проведение ГИА в условиях, учитывающих состояние их здоровья</a:t>
            </a: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, особенности психофизического развития.</a:t>
            </a:r>
          </a:p>
          <a:p>
            <a:pPr>
              <a:buNone/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Материально-технические условия проведения экзамена обеспечивают </a:t>
            </a:r>
            <a:r>
              <a:rPr lang="ru-RU" sz="4300" u="sng" dirty="0" smtClean="0">
                <a:solidFill>
                  <a:schemeClr val="tx2">
                    <a:lumMod val="75000"/>
                  </a:schemeClr>
                </a:solidFill>
              </a:rPr>
              <a:t>возможность беспрепятственного доступа </a:t>
            </a: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таких обучающихся, ВПЛ в аудитории, туалетные и иные помещения, а также их пребывания в указанных помещениях.</a:t>
            </a:r>
          </a:p>
          <a:p>
            <a:pPr>
              <a:buNone/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При проведении экзамена </a:t>
            </a:r>
            <a:r>
              <a:rPr lang="ru-RU" sz="4300" u="sng" dirty="0" smtClean="0">
                <a:solidFill>
                  <a:schemeClr val="tx2">
                    <a:lumMod val="75000"/>
                  </a:schemeClr>
                </a:solidFill>
              </a:rPr>
              <a:t>присутствуют ассистенты</a:t>
            </a: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, оказывающие указанным обучающимся необходимую техническую помощь с учетом их индивидуальных возможностей, помогающие им занять рабочее место, передвигаться, прочитать задание.</a:t>
            </a:r>
          </a:p>
          <a:p>
            <a:pPr>
              <a:buNone/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Указанные обучающиеся с учетом их индивидуальных возможностей </a:t>
            </a:r>
            <a:r>
              <a:rPr lang="ru-RU" sz="4300" u="sng" dirty="0" smtClean="0">
                <a:solidFill>
                  <a:schemeClr val="tx2">
                    <a:lumMod val="75000"/>
                  </a:schemeClr>
                </a:solidFill>
              </a:rPr>
              <a:t>пользуются </a:t>
            </a: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в процессе сдачи экзамена </a:t>
            </a:r>
            <a:r>
              <a:rPr lang="ru-RU" sz="4300" u="sng" dirty="0" smtClean="0">
                <a:solidFill>
                  <a:schemeClr val="tx2">
                    <a:lumMod val="75000"/>
                  </a:schemeClr>
                </a:solidFill>
              </a:rPr>
              <a:t>необходимыми им техническими средствами.</a:t>
            </a:r>
          </a:p>
          <a:p>
            <a:pPr>
              <a:buNone/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Во время проведения экзамена для указанных обучающихся, ВПЛ организуются питание и </a:t>
            </a:r>
            <a:r>
              <a:rPr lang="ru-RU" sz="4300" u="sng" dirty="0" smtClean="0">
                <a:solidFill>
                  <a:schemeClr val="tx2">
                    <a:lumMod val="75000"/>
                  </a:schemeClr>
                </a:solidFill>
              </a:rPr>
              <a:t>перерывы</a:t>
            </a: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 для проведения необходимых лечебных и профилактических мероприятий.</a:t>
            </a:r>
          </a:p>
          <a:p>
            <a:pPr>
              <a:buNone/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Для лиц, имеющих медицинские показания для обучения на дому и соответствующие рекомендации ПМПК, экзамен </a:t>
            </a:r>
            <a:r>
              <a:rPr lang="ru-RU" sz="4300" u="sng" dirty="0" smtClean="0">
                <a:solidFill>
                  <a:schemeClr val="tx2">
                    <a:lumMod val="75000"/>
                  </a:schemeClr>
                </a:solidFill>
              </a:rPr>
              <a:t>организуется на дому.</a:t>
            </a:r>
          </a:p>
          <a:p>
            <a:pPr>
              <a:buNone/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(п.29) – увеличение времени сдачи ГИА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Сдача ГИА в форме ГВЭ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(приказ </a:t>
            </a:r>
            <a:r>
              <a:rPr lang="ru-RU" dirty="0" err="1" smtClean="0"/>
              <a:t>МОиН</a:t>
            </a:r>
            <a:r>
              <a:rPr lang="ru-RU" dirty="0" smtClean="0"/>
              <a:t> РФ от 10.11.2017 № 1098)</a:t>
            </a:r>
          </a:p>
          <a:p>
            <a:r>
              <a:rPr lang="ru-RU" dirty="0" smtClean="0"/>
              <a:t>Продолжительность ГВЭ-9 и ГВЭ-11 по математике и русскому языку составляет 3 часа 55 минут (235 минут).</a:t>
            </a:r>
          </a:p>
          <a:p>
            <a:r>
              <a:rPr lang="ru-RU" dirty="0" smtClean="0"/>
              <a:t>Продолжительность ГВЭ-9 по обществознанию составляет 3 часа 30 минут (210 минут), по биологии, литературе - 3 часа (180 минут), по истории, химии, физике, географии, иностранным языкам (английский, французский, немецкий, испанский), информатике и информационно-коммуникационным технологиям (ИКТ) - 2 часа 30 минут (150 минут).</a:t>
            </a:r>
          </a:p>
          <a:p>
            <a:r>
              <a:rPr lang="ru-RU" dirty="0" smtClean="0"/>
              <a:t>Продолжительность ГВЭ-11 по обществознанию составляет 3 часа 55 минут (235 минут), по физике, иностранным языкам (английский, французский, немецкий, испанский) - 3 часа 30 минут (210 минут), по биологии, истории и литературе - 3 часа (180 минут), по географии - 2 часа 30 минут (150 минут), по химии, информатике и информационно-коммуникационным технологиям (ИКТ) - 2 часа (120 минут).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Продолжительность ГИА-11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4820"/>
            <a:ext cx="8382000" cy="558265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Приказ </a:t>
            </a:r>
            <a:r>
              <a:rPr lang="ru-RU" sz="3800" dirty="0" err="1" smtClean="0">
                <a:solidFill>
                  <a:schemeClr val="tx2">
                    <a:lumMod val="75000"/>
                  </a:schemeClr>
                </a:solidFill>
              </a:rPr>
              <a:t>МОиН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 РФ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от 10.11.2017 № 1099)</a:t>
            </a:r>
            <a:endParaRPr lang="ru-RU" sz="3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по математике профильного уровня, физике, литературе, информатике и информационно-коммуникационным технологиям (ИКТ), обществознанию, истории  -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3 часа 55 минут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(235 минут), </a:t>
            </a:r>
          </a:p>
          <a:p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по русскому языку, химии, биологии -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3 часа 30 минут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 (210 минут), </a:t>
            </a:r>
          </a:p>
          <a:p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по математике базового уровня, географии, иностранным языкам (английский, французский, немецкий, испанский) (кроме раздела "Говорение") -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3 часа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(180 минут), </a:t>
            </a:r>
          </a:p>
          <a:p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по иностранным языкам (английский, французский, немецкий, испанский) (раздел "Говорение") -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15 минут</a:t>
            </a:r>
          </a:p>
          <a:p>
            <a:pPr>
              <a:buNone/>
            </a:pPr>
            <a:r>
              <a:rPr lang="ru-RU" sz="3800" b="1" u="sng" dirty="0" smtClean="0">
                <a:solidFill>
                  <a:schemeClr val="tx2">
                    <a:lumMod val="75000"/>
                  </a:schemeClr>
                </a:solidFill>
              </a:rPr>
              <a:t>п. 32 Порядка: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для обучающихся и ВПЛ, указанных в п. 37: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продолжительность экзамена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увеличивается на 1,5 часа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(за исключением ЕГЭ по иностранным языкам (раздел "Говорение").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продолжительность ЕГЭ по иностранным языкам (раздел "Говорение") увеличивается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на 30 минут.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Начало экзаменов </a:t>
            </a:r>
            <a:r>
              <a:rPr lang="ru-RU" sz="3800" dirty="0" smtClean="0">
                <a:solidFill>
                  <a:srgbClr val="FF0000"/>
                </a:solidFill>
              </a:rPr>
              <a:t>– 10.00 по местному времени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Сдача ГИА в форме ГВЭ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26695"/>
            <a:ext cx="8229600" cy="551848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(приказ </a:t>
            </a:r>
            <a:r>
              <a:rPr lang="ru-RU" dirty="0" err="1" smtClean="0"/>
              <a:t>МОиН</a:t>
            </a:r>
            <a:r>
              <a:rPr lang="ru-RU" dirty="0" smtClean="0"/>
              <a:t> РФ от 10.11.2017 № 1098)</a:t>
            </a:r>
          </a:p>
          <a:p>
            <a:pPr>
              <a:buNone/>
            </a:pPr>
            <a:r>
              <a:rPr lang="ru-RU" dirty="0" smtClean="0"/>
              <a:t>При проведении </a:t>
            </a:r>
            <a:r>
              <a:rPr lang="ru-RU" b="1" dirty="0" smtClean="0"/>
              <a:t>ГВЭ-9</a:t>
            </a:r>
            <a:r>
              <a:rPr lang="ru-RU" dirty="0" smtClean="0"/>
              <a:t> используются следующие </a:t>
            </a:r>
            <a:r>
              <a:rPr lang="ru-RU" u="sng" dirty="0" smtClean="0"/>
              <a:t>средства обучения и воспитания: </a:t>
            </a:r>
          </a:p>
          <a:p>
            <a:r>
              <a:rPr lang="ru-RU" dirty="0" smtClean="0"/>
              <a:t>по русскому языку - орфографические и толковые словари; по математике - линейка, не содержащая справочной информации (далее - линейка), справочные материалы, содержащие основные формулы курса математики Оп ООО; по физике - непрограммируемый калькулятор; по химии - непрограммируемый калькулятор, периодическая система химических элементов Д.И. Менделеева, таблица растворимости солей, кислот и оснований в воде, электрохимический ряд напряжений металлов; по географии - непрограммируемый калькулятор и географические атласы для 7, 8 и 9 </a:t>
            </a:r>
            <a:r>
              <a:rPr lang="ru-RU" dirty="0" err="1" smtClean="0"/>
              <a:t>кл</a:t>
            </a:r>
            <a:r>
              <a:rPr lang="ru-RU" dirty="0" smtClean="0"/>
              <a:t>.; по литературе - полные тексты художественных произведений, а также сборники лирики; по информатике и ИКТ - компьютерная техника</a:t>
            </a:r>
          </a:p>
          <a:p>
            <a:pPr>
              <a:buNone/>
            </a:pPr>
            <a:r>
              <a:rPr lang="ru-RU" dirty="0" smtClean="0"/>
              <a:t>При проведении </a:t>
            </a:r>
            <a:r>
              <a:rPr lang="ru-RU" b="1" dirty="0" smtClean="0"/>
              <a:t>ГВЭ-11</a:t>
            </a:r>
            <a:r>
              <a:rPr lang="ru-RU" dirty="0" smtClean="0"/>
              <a:t> используются следующие средства обучения и воспитания: </a:t>
            </a:r>
          </a:p>
          <a:p>
            <a:r>
              <a:rPr lang="ru-RU" dirty="0" smtClean="0"/>
              <a:t>по русскому языку - орфографические и толковые словари; по математике - линейка; по географии - непрограммируемый калькулятор, географические атласы для 7, 8, 9 и 10 </a:t>
            </a:r>
            <a:r>
              <a:rPr lang="ru-RU" dirty="0" err="1" smtClean="0"/>
              <a:t>кл</a:t>
            </a:r>
            <a:r>
              <a:rPr lang="ru-RU" dirty="0" smtClean="0"/>
              <a:t>.; по физике - непрограммируемый калькулятор, линейка; по химии - непрограммируемый калькулятор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(п.34 Порядка) ГВЭ по всем предметам по желанию может проводиться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в устной форме.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3DCD76-8FF0-4DFE-8698-FD588660D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ГИА </a:t>
            </a:r>
            <a:r>
              <a:rPr lang="ru-RU" dirty="0"/>
              <a:t>- 2018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7BBCCC6-386F-4981-B9A9-013514879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126672"/>
            <a:ext cx="8670471" cy="5225142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Информация: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 официальном сайте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Рособрнадзора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http://obrnadzor.gov.ru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 официальном информационном портале ЕГЭ: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http://ege.edu.ru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 сайте ФИПИ (демоверсии КИМ):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http://www.fipi.ru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 сайте МО КК: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hlinkClick r:id="rId5"/>
              </a:rPr>
              <a:t>http://www.krao.ru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 сайте ЦОКО: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hlinkClick r:id="rId6"/>
              </a:rPr>
              <a:t>http://coko24.ru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телефон «Горячей линии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 вопросам проведения ГИА-11 в Красноярском крае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»: (391) 204-04-33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телефон «Горячей линии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 вопросам проведения ГИА-9 в Красноярском крае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»: (391</a:t>
            </a:r>
            <a:r>
              <a:rPr lang="ru-RU" sz="2400" b="1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2400" b="1" smtClean="0"/>
              <a:t>204-03-70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телефон доверия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 вопросам проведения ГИА в Красноярском крае :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8 (391) 266-04-51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defRPr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dirty="0"/>
          </a:p>
          <a:p>
            <a:pPr>
              <a:buNone/>
            </a:pPr>
            <a:endParaRPr lang="ru-RU" sz="2400" dirty="0"/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13665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Образовательные организации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42737"/>
            <a:ext cx="8398042" cy="53580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(п.25)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под роспись информируют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обучающихся и их родителей (законных представителей), ВПЛ: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о сроках, местах и порядке подачи заявлений на прохождение ГИА, в том числе в форме ЕГЭ, 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 месте и сроках проведения ГИА, 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 порядке проведения ГИА, в том числе об основаниях для удаления с экзамена, изменения или аннулирования результатов ГИА, 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 ведении во время экзамена в ППЭ и аудиториях видеозаписи, 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 порядке подачи и рассмотрения апелляций, 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 времени и месте ознакомления с результатами ГИА, 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 результатах ГИА, полученных обучающимся, выпускником прошлых лет.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Выбор предметов, выбор формы сдачи, подача заявления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4589" y="1074821"/>
            <a:ext cx="8710864" cy="53901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(п. 5)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ГИА проводится по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русскому языку и математике. Остальные предметы – на добровольной основе по своему выбору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(п. 7)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Форма сдачи ГИА:</a:t>
            </a:r>
          </a:p>
          <a:p>
            <a:pPr>
              <a:buFont typeface="Arial" charset="0"/>
              <a:buChar char="•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единый государственный экзамен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(п.7а) – ЕГЭ по математике 2 уровней: профильный, базовый уровни (на выбор сдающего)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государственный выпускной экзамен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(перечень категорий сдающих в данной форме установлен в п. 7б))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(п. 11)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Подача заявлений на ГИА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sz="1800" b="1" u="sng" dirty="0" smtClean="0">
                <a:solidFill>
                  <a:schemeClr val="tx2">
                    <a:lumMod val="75000"/>
                  </a:schemeClr>
                </a:solidFill>
              </a:rPr>
              <a:t>до 01.02.2018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(в места регистрации на сдачу ЕГЭ. После 01.02 заявление об участии в ЕГЭ принимается по решению ГЭК только при наличии у заявителя уважительных причин. Изменения (дополнения) в перечень предметов возможно только при наличии уважительной причины, за 2 недели до экзамена).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Выбранные обучающимся учебные предметы, уровень ЕГЭ по математике, форма (формы) указываются им в заявлении.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(п.12) </a:t>
            </a:r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</a:rPr>
              <a:t>Обучающиеся, ВПЛ с ОВЗ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при подаче заявления предъявляют копию рекомендаций ПМПК, а обучающиеся, ВПЛ дети-инвалиды и инвалиды - оригинал или заверенную копию справки, подтверждающей факт установления инвалидности</a:t>
            </a:r>
          </a:p>
          <a:p>
            <a:pPr>
              <a:buNone/>
            </a:pPr>
            <a:endParaRPr lang="ru-RU" sz="1800" b="1" u="sng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Минимальное количество баллов  для получения аттестата и поступления в вуз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68968" y="1042738"/>
          <a:ext cx="8518358" cy="5293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537"/>
                <a:gridCol w="2598821"/>
              </a:tblGrid>
              <a:tr h="41147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Предмет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ВУЗ/аттестат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1722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Русский язык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36/24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1722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Математика 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профильная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27/27, базовая - 3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1722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Физика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/>
                </a:tc>
              </a:tr>
              <a:tr h="41722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Химия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/>
                </a:tc>
              </a:tr>
              <a:tr h="41722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Информатика и ИКТ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/>
                </a:tc>
              </a:tr>
              <a:tr h="41722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Биология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/>
                </a:tc>
              </a:tr>
              <a:tr h="41722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История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/>
                </a:tc>
              </a:tr>
              <a:tr h="41722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География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anchor="ctr"/>
                </a:tc>
              </a:tr>
              <a:tr h="41722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Обществознание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/>
                </a:tc>
              </a:tr>
              <a:tr h="41722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Литература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/>
                </a:tc>
              </a:tr>
              <a:tr h="710209">
                <a:tc>
                  <a:txBody>
                    <a:bodyPr/>
                    <a:lstStyle/>
                    <a:p>
                      <a:r>
                        <a:rPr lang="ru-RU">
                          <a:latin typeface="Arial" pitchFamily="34" charset="0"/>
                          <a:cs typeface="Arial" pitchFamily="34" charset="0"/>
                        </a:rPr>
                        <a:t>Иностранные языки (английский, немецкий, французский, испанский)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сочинения (изложения)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2716" y="1042737"/>
            <a:ext cx="8614610" cy="550244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(п.9.1)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Итоговое сочинение (изложение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 как условие допуска к ГИА проводится для обучающихся XI (XII) классов в первую среду декабря последнего года обучения по темам (текстам), сформированным по часовым поясам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Рособрнадзором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Изложение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вправе писать следующие категории лиц: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обучающиеся с ОВЗ или дети-инвалиды и инвалиды;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обучающиеся по ОП СОО в специальных учебно-воспитательных учреждениях закрытого типа, а также в учреждениях, исполняющих наказание в виде лишения свободы;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обучающиеся на дому, в ОО,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 на основании заключения медицинской организации.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Обучающиеся XI (XII) классов для участия в итоговом сочинении (изложении)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подают заявление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 позднее чем за две недели до начала в организации, осуществляющие образовательную деятельность, в которых обучающиеся осваивают ОП СОО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Для категорий лиц, указанных 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hlinkClick r:id="rId2" action="ppaction://hlinkfile"/>
              </a:rPr>
              <a:t>пункте 37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Порядка, продолжительность итогового сочинения (изложения)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увеличивается на 1,5 часа.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Результатом итогового сочинения (изложения) является "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зачет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" или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"незачет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".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сочинения (изложения)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6884" y="1074821"/>
            <a:ext cx="8534400" cy="55505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(п. 9.1)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Повторно допускаются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 написанию итогового сочинения (изложения) в дополнительные сроки в текущем учебном году (в первую среду февраля и первую рабочую среду мая):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обучающиеся, получившие по итоговому сочинению (изложению) неудовлетворительный результат ("незачет");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участники итогового сочинения (изложения), не явившиеся на итоговое сочинение (изложение) по уважительным причинам (болезнь или иные обстоятельства, подтвержденные документально);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участники итогового сочинения (изложения), не завершившие написание итогового сочинения (изложения) по уважительным причинам (болезнь или иные обстоятельства, подтвержденные документально).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обучающиеся, удаленные  с итогового сочинения (изложения) за нарушение требований, установленных в п. 7.16 (Рекомендации по организации и проведению итогового сочинения (изложения), письмо РОН от 12.10.2017 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№   10-718 )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07004"/>
        </a:solidFill>
        <a:ln w="38100"/>
      </a:spPr>
      <a:bodyPr lIns="36000" tIns="36000" rIns="36000" bIns="36000" anchor="ctr"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017 - МИНОБ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34389</TotalTime>
  <Words>5531</Words>
  <Application>Microsoft Office PowerPoint</Application>
  <PresentationFormat>Экран (4:3)</PresentationFormat>
  <Paragraphs>338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Тема Office</vt:lpstr>
      <vt:lpstr>2017 - МИНОБР</vt:lpstr>
      <vt:lpstr>Проведение государственной итоговой аттестации  по образовательным программам основного общего и среднего общего образования. в 2018 году</vt:lpstr>
      <vt:lpstr>Нормативное, методическое обеспечение ГИА</vt:lpstr>
      <vt:lpstr>Сроки проведения ГИА</vt:lpstr>
      <vt:lpstr>Продолжительность ГИА-11</vt:lpstr>
      <vt:lpstr>Образовательные организации</vt:lpstr>
      <vt:lpstr>Выбор предметов, выбор формы сдачи, подача заявления</vt:lpstr>
      <vt:lpstr>Минимальное количество баллов  для получения аттестата и поступления в вуз</vt:lpstr>
      <vt:lpstr>Проведение сочинения (изложения)</vt:lpstr>
      <vt:lpstr>Проведение сочинения (изложения)</vt:lpstr>
      <vt:lpstr>Проведение ГИА</vt:lpstr>
      <vt:lpstr>Перечень допустимых средств в ППЭ</vt:lpstr>
      <vt:lpstr>Перечень допустимых средств в ППЭ</vt:lpstr>
      <vt:lpstr>В день проведения экзамена в ППЭ запрещается</vt:lpstr>
      <vt:lpstr>Процедура завершения экзамена по уважительной причине</vt:lpstr>
      <vt:lpstr>Повторно допускаются к ГИА в текущем учебном году</vt:lpstr>
      <vt:lpstr>Дополнительный период (сентябрьский)</vt:lpstr>
      <vt:lpstr>Проверка экзаменационных работ (ЭР)</vt:lpstr>
      <vt:lpstr>Сроки и места ознакомления с результатами ГИА-11</vt:lpstr>
      <vt:lpstr>Подача апелляций</vt:lpstr>
      <vt:lpstr>Апелляция о нарушении установленного порядка проведения ГИА-11</vt:lpstr>
      <vt:lpstr>Апелляция о несогласии с выставленными баллами</vt:lpstr>
      <vt:lpstr>Сдача ГИА обучающимися с ОВЗ, детьми-инвалидами, инвалидами</vt:lpstr>
      <vt:lpstr>Обеспечение объективности при проведении ГИА</vt:lpstr>
      <vt:lpstr>Мониторинг качества подготовки обучающихся 11 класса</vt:lpstr>
      <vt:lpstr>Нормативное, методическое обеспечение ГИА-9</vt:lpstr>
      <vt:lpstr>Проведение мониторинга (приказ МОиН РФ от 20.10.2017 № 1025) </vt:lpstr>
      <vt:lpstr>Сроки проведения ГИА</vt:lpstr>
      <vt:lpstr>Выбор предметов, выбор формы сдачи, подача заявления</vt:lpstr>
      <vt:lpstr>Количество экзаменов для детей с ОВЗ, детей-инвалидов, инвалидов</vt:lpstr>
      <vt:lpstr>Продолжительность ГИА-9 (приказ МОиН РФ от 10.11.2017 № 1097)</vt:lpstr>
      <vt:lpstr>Перечень допустимых средств в ППЭ</vt:lpstr>
      <vt:lpstr>Перечень допустимых средств в ППЭ</vt:lpstr>
      <vt:lpstr>В день проведения экзамена в ППЭ запрещается (п.42)</vt:lpstr>
      <vt:lpstr>Сроки и места ознакомления с результатами ГИА-9</vt:lpstr>
      <vt:lpstr>Подача апелляций</vt:lpstr>
      <vt:lpstr>Апелляция о нарушении установленного порядка проведения ГИА-11</vt:lpstr>
      <vt:lpstr>Апелляция о несогласии с выставленными баллами</vt:lpstr>
      <vt:lpstr>Сдача ГИА обучающимися с ОВЗ, детьми-инвалидами, инвалидами</vt:lpstr>
      <vt:lpstr>Сдача ГИА в форме ГВЭ</vt:lpstr>
      <vt:lpstr>Сдача ГИА в форме ГВЭ</vt:lpstr>
      <vt:lpstr>ГИА - 2018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Мелькикян Марина Аркадьевна</dc:creator>
  <cp:lastModifiedBy>Елгина Наталия Юрьевна</cp:lastModifiedBy>
  <cp:revision>4380</cp:revision>
  <dcterms:created xsi:type="dcterms:W3CDTF">2011-03-04T05:46:20Z</dcterms:created>
  <dcterms:modified xsi:type="dcterms:W3CDTF">2017-12-21T01:53:05Z</dcterms:modified>
</cp:coreProperties>
</file>