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1EA3227-BE04-448D-A0B8-5973F02C2E8C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3098B3-0338-4EF8-85D8-4CB8762F9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b="1" dirty="0" smtClean="0"/>
              <a:t>Правовая обстановка в Красноярском крае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4013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Рост преступлений в отношении несовершеннолетних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05678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ОПАСНЫЕ КОНТЕНТЫ: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19675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ОВЕРШЕРИНГ</a:t>
            </a:r>
            <a:r>
              <a:rPr lang="ru-RU" dirty="0" smtClean="0"/>
              <a:t> – РАЗМЕЩЕНИЕ ИЗБЫТОЧНОЙ ЛИЧНОЙ ИНФОРМАЦИИ В ОБЩЕМ ДОСТУПЕ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0608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КИБЕРБУЛЛИНГ </a:t>
            </a:r>
            <a:r>
              <a:rPr lang="ru-RU" dirty="0" smtClean="0"/>
              <a:t>– ТРАВЛЯ, ЗАПУГИВАНИЕ В СЕТИ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63691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ГРУМИНГ</a:t>
            </a:r>
            <a:r>
              <a:rPr lang="ru-RU" dirty="0" smtClean="0"/>
              <a:t> – ЭТО СИТУАЦИЯ, КОГДА ОПАСНЫЙ НЕЗНАКОМЕЦ ВТИРАЕТСЯ В ДОВЕРИЕ К РЕБЕНКУ, УСТАНАВЛИВАЕТ С НИМ ТЕСНЫЙ ЭМОЦИОНАЛЬНЫЙ КОНТАКТ В ЦЕЛЯХ ЕГО ДАЛЬНЕЙШЕЙ СЕКСУАЛЬНОЙ ЭКСПЛУАТАЦИИ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29309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СЕКСТИНГ </a:t>
            </a:r>
            <a:r>
              <a:rPr lang="ru-RU" dirty="0" smtClean="0"/>
              <a:t>– ОБМЕН ОТКРОВЕННЫМИ СООБЩЕНИЯМИ И ИНТИМНЫМИ СНИМКАМИ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5301208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ФИШИНГ</a:t>
            </a:r>
            <a:r>
              <a:rPr lang="ru-RU" dirty="0" smtClean="0"/>
              <a:t> – СПОСОБ НЕЗАКОННОГО ИСПОЛЬЗОВАНИЯ ЧУЖОЙ БАНКОВСКОЙ КАРТЫ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 anchor="t"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ПРАВИЛА ПОЛЬЗОВАНИЯ ДЕТЕЙ ИНТЕРНЕТОМ: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Не пересылайте конфиденциальную информацию (номер банковской карты, </a:t>
            </a:r>
            <a:r>
              <a:rPr lang="ru-RU" sz="2000" dirty="0" err="1" smtClean="0"/>
              <a:t>ПИН-коды</a:t>
            </a:r>
            <a:r>
              <a:rPr lang="ru-RU" sz="2000" dirty="0" smtClean="0"/>
              <a:t>, паспортные данные и т.п.) через </a:t>
            </a:r>
            <a:r>
              <a:rPr lang="ru-RU" sz="2000" dirty="0" err="1" smtClean="0"/>
              <a:t>мессенжеры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соцсетей</a:t>
            </a:r>
            <a:r>
              <a:rPr lang="ru-RU" sz="2000" dirty="0" smtClean="0"/>
              <a:t>. Письма со сканами документов нужно удалять сразу после отправки или получения, не надо хранить их в почте!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Если заходите в </a:t>
            </a:r>
            <a:r>
              <a:rPr lang="ru-RU" sz="2000" dirty="0" err="1" smtClean="0"/>
              <a:t>соцсеть</a:t>
            </a:r>
            <a:r>
              <a:rPr lang="ru-RU" sz="2000" dirty="0" smtClean="0"/>
              <a:t> или почту с другого компьютера, не забудьте после этого удалить пароль.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Не проверяйте непроверенным </a:t>
            </a:r>
            <a:r>
              <a:rPr lang="en-US" sz="2000" dirty="0" smtClean="0"/>
              <a:t>WI-FI</a:t>
            </a:r>
            <a:r>
              <a:rPr lang="ru-RU" sz="2000" dirty="0" smtClean="0"/>
              <a:t>-соединениям, которые не запрашивают пароль. Именно такие сети злоумышленники используют для воровства личных данных пользователей.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Помните: банки, сервисы и магазины никогда не рассылают письма с просьбой перейти по ссылке, изменить свой пароль, ввести номер банковской карты и секретный код подтверждения или сообщить другие личные данные! </a:t>
            </a:r>
          </a:p>
          <a:p>
            <a:pPr marL="514350" indent="-514350">
              <a:buFont typeface="+mj-lt"/>
              <a:buAutoNum type="arabicPeriod"/>
            </a:pP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 anchor="t"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ПРАВИЛА ПОЛЬЗОВАНИЯ ДЕТЕЙ ИНТЕРНЕТОМ: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 startAt="5"/>
            </a:pPr>
            <a:r>
              <a:rPr lang="ru-RU" sz="2000" dirty="0" smtClean="0"/>
              <a:t>Установите и обновляйте антивирусные программы. Устаревшие версии не могут гарантировать защиту вашего ПК. Ежедневно в мире появляется несколько новых вирусов, и антивирусу нужно как можно чаще получать информацию о методах борьбы с ними.</a:t>
            </a:r>
          </a:p>
          <a:p>
            <a:pPr marL="514350" indent="-514350">
              <a:buAutoNum type="arabicPeriod" startAt="5"/>
            </a:pPr>
            <a:r>
              <a:rPr lang="ru-RU" sz="2000" dirty="0" smtClean="0"/>
              <a:t>Кликать по ссылкам, пришедшим в сообщениях от незнакомых людей, - верный способ попасться на удочку </a:t>
            </a:r>
            <a:r>
              <a:rPr lang="ru-RU" sz="2000" dirty="0" err="1" smtClean="0"/>
              <a:t>кибермошенников</a:t>
            </a:r>
            <a:r>
              <a:rPr lang="ru-RU" sz="2000" dirty="0" smtClean="0"/>
              <a:t> и заразить свое устройство вирусами. Опасная ссылка может прийти и от взломанного компьютера знакомого, поэтому лучше уточните, что такое он вам прислал и нужно ли это открывать.</a:t>
            </a:r>
          </a:p>
          <a:p>
            <a:pPr marL="514350" indent="-514350">
              <a:buAutoNum type="arabicPeriod" startAt="5"/>
            </a:pPr>
            <a:r>
              <a:rPr lang="ru-RU" sz="2000" dirty="0" smtClean="0"/>
              <a:t>Не запускайте неизвестные файлы, особенно с расширением </a:t>
            </a:r>
            <a:r>
              <a:rPr lang="en-US" sz="2000" dirty="0" smtClean="0"/>
              <a:t>.exe.</a:t>
            </a:r>
            <a:endParaRPr lang="ru-RU" sz="2000" dirty="0" smtClean="0"/>
          </a:p>
          <a:p>
            <a:pPr marL="514350" indent="-514350">
              <a:buAutoNum type="arabicPeriod" startAt="5"/>
            </a:pPr>
            <a:r>
              <a:rPr lang="ru-RU" sz="2000" dirty="0" smtClean="0"/>
              <a:t>Внимательно проверяйте адреса ссылок, логотипы, текст и отправителя сообщений.</a:t>
            </a: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 anchor="t"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ПРАВИЛА ПОЛЬЗОВАНИЯ ДЕТЕЙ ИНТЕРНЕТОМ: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 startAt="9"/>
            </a:pPr>
            <a:r>
              <a:rPr lang="ru-RU" sz="2000" dirty="0" smtClean="0"/>
              <a:t>Никогда не отвечайте на спам. </a:t>
            </a:r>
          </a:p>
          <a:p>
            <a:pPr marL="514350" indent="-514350">
              <a:buAutoNum type="arabicPeriod" startAt="9"/>
            </a:pPr>
            <a:r>
              <a:rPr lang="ru-RU" sz="2000" dirty="0" smtClean="0"/>
              <a:t>Если вам в </a:t>
            </a:r>
            <a:r>
              <a:rPr lang="ru-RU" sz="2000" dirty="0" err="1" smtClean="0"/>
              <a:t>мессенджер</a:t>
            </a:r>
            <a:r>
              <a:rPr lang="ru-RU" sz="2000" dirty="0" smtClean="0"/>
              <a:t> пришла просьба от знакомого срочно выслать денег, ничего не отправляйте! Перезвоните ему и удостоверьтесь, что </a:t>
            </a:r>
            <a:r>
              <a:rPr lang="ru-RU" sz="2000" dirty="0" err="1" smtClean="0"/>
              <a:t>аккаунт</a:t>
            </a:r>
            <a:r>
              <a:rPr lang="ru-RU" sz="2000" dirty="0" smtClean="0"/>
              <a:t> не был взломан злоумышленниками.</a:t>
            </a:r>
          </a:p>
          <a:p>
            <a:pPr marL="514350" indent="-514350">
              <a:buAutoNum type="arabicPeriod" startAt="9"/>
            </a:pPr>
            <a:r>
              <a:rPr lang="ru-RU" sz="2000" dirty="0" smtClean="0"/>
              <a:t>Минимум личной информации: не афишируйте уровень достатка, не описывайте свой маршрут, не пишите ваш домашний адрес и когда вас не будет дома.</a:t>
            </a:r>
          </a:p>
          <a:p>
            <a:pPr marL="514350" indent="-514350">
              <a:buAutoNum type="arabicPeriod" startAt="9"/>
            </a:pPr>
            <a:r>
              <a:rPr lang="ru-RU" sz="2000" dirty="0" smtClean="0"/>
              <a:t>Не вся информация в сети интернет достоверна! Сообщите родителям о найденной подозрительной информации.</a:t>
            </a:r>
          </a:p>
          <a:p>
            <a:pPr marL="514350" indent="-514350">
              <a:buAutoNum type="arabicPeriod" startAt="9"/>
            </a:pPr>
            <a:r>
              <a:rPr lang="ru-RU" sz="2000" dirty="0" smtClean="0"/>
              <a:t>Не скачивайте сомнительные приложения и не пытайтесь это делать по неизвестным ссылкам. Пользуйтесь только официальными магазинами </a:t>
            </a:r>
            <a:r>
              <a:rPr lang="en-US" sz="2000" dirty="0" smtClean="0"/>
              <a:t>App Store, Google Play, Windows Market.</a:t>
            </a:r>
            <a:endParaRPr lang="ru-RU" sz="2000" dirty="0" smtClean="0"/>
          </a:p>
          <a:p>
            <a:pPr marL="514350" indent="-514350"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 anchor="t"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ПРАВИЛА ПОЛЬЗОВАНИЯ ДЕТЕЙ ИНТЕРНЕТОМ: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 startAt="14"/>
            </a:pPr>
            <a:r>
              <a:rPr lang="ru-RU" sz="2000" dirty="0" smtClean="0"/>
              <a:t>Постарайтесь ничего не покупать в  </a:t>
            </a:r>
            <a:r>
              <a:rPr lang="ru-RU" sz="2000" dirty="0" err="1" smtClean="0"/>
              <a:t>соцсетях</a:t>
            </a:r>
            <a:r>
              <a:rPr lang="ru-RU" sz="2000" dirty="0" smtClean="0"/>
              <a:t>, особенно с предоплатой. Не рекомендуется переводить деньги на карту физических лиц (т.е. когда кто-то просто дает вам номер или реквизиты своей карты).</a:t>
            </a:r>
          </a:p>
          <a:p>
            <a:pPr marL="514350" indent="-514350">
              <a:buAutoNum type="arabicPeriod" startAt="14"/>
            </a:pPr>
            <a:r>
              <a:rPr lang="ru-RU" sz="2000" dirty="0" smtClean="0"/>
              <a:t>Не делайте </a:t>
            </a:r>
            <a:r>
              <a:rPr lang="ru-RU" sz="2000" dirty="0" err="1" smtClean="0"/>
              <a:t>репостов</a:t>
            </a:r>
            <a:r>
              <a:rPr lang="ru-RU" sz="2000" dirty="0" smtClean="0"/>
              <a:t> жалостливых объявлений про милого котенка, который срочно ищет дом (а в посте – телефон владельца или номер карты, куда можно перевести деньги на содержание животного). Скорее всего, что это мошенники, решившие заработать на доверчивых гражданах. </a:t>
            </a:r>
          </a:p>
          <a:p>
            <a:pPr marL="514350" indent="-514350">
              <a:buAutoNum type="arabicPeriod" startAt="14"/>
            </a:pPr>
            <a:r>
              <a:rPr lang="ru-RU" sz="2000" dirty="0" smtClean="0"/>
              <a:t>Если на смартфоне появилась надпись «вставьте сим-карту», срочно зайдите в офис вашего мобильного оператора или позвоните ему с другого телефона и выясните, в чем проблема. Возможно кто-то получил дубликат вашей </a:t>
            </a:r>
            <a:r>
              <a:rPr lang="ru-RU" sz="2000" dirty="0" err="1" smtClean="0"/>
              <a:t>симки</a:t>
            </a:r>
            <a:r>
              <a:rPr lang="ru-RU" sz="2000" dirty="0" smtClean="0"/>
              <a:t> и ее нужно срочно заблокировать.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 anchor="t"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ПРАВИЛА ПОЛЬЗОВАНИЯ ДЕТЕЙ ИНТЕРНЕТОМ: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472608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17"/>
            </a:pPr>
            <a:r>
              <a:rPr lang="ru-RU" sz="1800" dirty="0" smtClean="0"/>
              <a:t>Мошенники создают сайты, на которых предлагают вам бесплатно посмотреть или скачать приглянувшийся фильм, но сначала надо оставить телефон или отправить сообщение на короткий номер. Так с вашего телефона могут списать внушительную сумму за </a:t>
            </a:r>
            <a:r>
              <a:rPr lang="en-US" sz="1800" dirty="0" err="1" smtClean="0"/>
              <a:t>sms</a:t>
            </a:r>
            <a:r>
              <a:rPr lang="ru-RU" sz="1800" dirty="0" smtClean="0"/>
              <a:t>, а сам телефон попадет в базу </a:t>
            </a:r>
            <a:r>
              <a:rPr lang="ru-RU" sz="1800" dirty="0" err="1" smtClean="0"/>
              <a:t>спамеров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514350" indent="-514350">
              <a:buAutoNum type="arabicPeriod" startAt="17"/>
            </a:pPr>
            <a:r>
              <a:rPr lang="ru-RU" sz="1800" dirty="0" smtClean="0"/>
              <a:t>Не участвуйте в акциях с призами, где надо что-то оплатить, а потом попросить сделать тоже самое еще нескольких людей Это пирамида!</a:t>
            </a:r>
          </a:p>
          <a:p>
            <a:pPr marL="514350" indent="-514350">
              <a:buAutoNum type="arabicPeriod" startAt="17"/>
            </a:pPr>
            <a:r>
              <a:rPr lang="ru-RU" sz="1800" dirty="0" smtClean="0"/>
              <a:t>Ни в коем случае не отправляй </a:t>
            </a:r>
            <a:r>
              <a:rPr lang="en-US" sz="1800" dirty="0" err="1" smtClean="0"/>
              <a:t>sms</a:t>
            </a:r>
            <a:r>
              <a:rPr lang="ru-RU" sz="1800" dirty="0" smtClean="0"/>
              <a:t>, чтобы получить информацию из интернета. Не принимай участия в розыгрыше призов, в котором требуют прислать </a:t>
            </a:r>
            <a:r>
              <a:rPr lang="en-US" sz="1800" dirty="0" err="1" smtClean="0"/>
              <a:t>sms</a:t>
            </a:r>
            <a:r>
              <a:rPr lang="ru-RU" sz="1800" dirty="0" smtClean="0"/>
              <a:t>.</a:t>
            </a:r>
          </a:p>
          <a:p>
            <a:pPr marL="514350" indent="-514350">
              <a:buAutoNum type="arabicPeriod" startAt="17"/>
            </a:pPr>
            <a:r>
              <a:rPr lang="ru-RU" sz="1800" dirty="0" smtClean="0"/>
              <a:t>Не всегда бывает так, что «друзья» в интернете нам знакомы в реальной жизни. И если ваш новый «интернет-друг» предложит вам встретиться, то </a:t>
            </a:r>
            <a:r>
              <a:rPr lang="ru-RU" sz="1800" u="sng" dirty="0" smtClean="0"/>
              <a:t>обязательно сообщите об этом родителям, посоветуйтесь с ними</a:t>
            </a:r>
            <a:r>
              <a:rPr lang="ru-RU" sz="1800" dirty="0" smtClean="0"/>
              <a:t>! В интернете человек может представляться совсем не тем, кем является на самом деле. В реальной жизни якобы 12-летняя девочка может оказаться 40-летним дядечкой, который хочет причинить вам вред.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 anchor="t"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ПРАВИЛА ПОЛЬЗОВАНИЯ ДЕТЕЙ ИНТЕРНЕТОМ: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47260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 startAt="21"/>
            </a:pPr>
            <a:r>
              <a:rPr lang="ru-RU" sz="1800" dirty="0" smtClean="0"/>
              <a:t>Спрашивайте у родителей, какие страницы в сети интернет вам не следует посещать. Не скрывайте от родителей свои виртуальные увлечения и доверяйте им. Родители вас любят, о вас заботятся и никогда не посоветуют вам ничего плохого.</a:t>
            </a:r>
          </a:p>
          <a:p>
            <a:pPr marL="514350" indent="-514350">
              <a:buAutoNum type="arabicPeriod" startAt="21"/>
            </a:pPr>
            <a:r>
              <a:rPr lang="ru-RU" sz="1800" dirty="0" smtClean="0"/>
              <a:t>Прочтите книгу </a:t>
            </a:r>
            <a:r>
              <a:rPr lang="ru-RU" sz="1800" dirty="0" err="1" smtClean="0"/>
              <a:t>Кевина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Митника</a:t>
            </a:r>
            <a:r>
              <a:rPr lang="ru-RU" sz="1800" dirty="0" smtClean="0"/>
              <a:t> «Искусство обмана». Вы узнаете, как </a:t>
            </a:r>
            <a:r>
              <a:rPr lang="ru-RU" sz="1800" dirty="0" err="1" smtClean="0"/>
              <a:t>киберпреступники</a:t>
            </a:r>
            <a:r>
              <a:rPr lang="ru-RU" sz="1800" dirty="0" smtClean="0"/>
              <a:t> втираются в доверие к людям, манипулируя их чувствами и вымогая деньги.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535560"/>
          </a:xfrm>
        </p:spPr>
        <p:txBody>
          <a:bodyPr anchor="t"/>
          <a:lstStyle/>
          <a:p>
            <a:pPr algn="l"/>
            <a:r>
              <a:rPr lang="ru-RU" sz="3200" dirty="0" smtClean="0"/>
              <a:t>Пользуясь интернетом, не забывайте, что он – не главное увлечение в жизни.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610046" cy="219339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FFFF00"/>
                </a:solidFill>
              </a:rPr>
              <a:t>Кроме него, есть еще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любимые книги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занятия спортом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прогулки с друзьями на свежем воздухе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и много других интересных занятий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7408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</a:rPr>
              <a:t>По данным ГУ МВД России в 2018 году отмечен </a:t>
            </a:r>
            <a:r>
              <a:rPr lang="ru-RU" sz="2800" dirty="0" smtClean="0">
                <a:solidFill>
                  <a:srgbClr val="0070C0"/>
                </a:solidFill>
              </a:rPr>
              <a:t>рост</a:t>
            </a:r>
            <a:r>
              <a:rPr lang="ru-RU" sz="2800" dirty="0" smtClean="0">
                <a:solidFill>
                  <a:schemeClr val="accent1"/>
                </a:solidFill>
              </a:rPr>
              <a:t> насильственных преступлений в отношении несовершеннолетних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348880"/>
            <a:ext cx="3520440" cy="377728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Против жизни и здоровья – на 5,7%</a:t>
            </a:r>
          </a:p>
          <a:p>
            <a:r>
              <a:rPr lang="ru-RU" dirty="0" smtClean="0"/>
              <a:t>Против половой неприкосновенности – на 19,7%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2348880"/>
            <a:ext cx="3520440" cy="377728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Совершено 616 насильственных преступлений против детей, в результате пострадало 493 ребенка, из них 128 детей умерло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95683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accent1"/>
                </a:solidFill>
              </a:rPr>
              <a:t>По данным ОМВД России ЗАТО г. </a:t>
            </a:r>
            <a:r>
              <a:rPr lang="ru-RU" sz="2800" dirty="0" err="1" smtClean="0">
                <a:solidFill>
                  <a:schemeClr val="accent1"/>
                </a:solidFill>
              </a:rPr>
              <a:t>Зеленогорска</a:t>
            </a:r>
            <a:r>
              <a:rPr lang="ru-RU" sz="2800" dirty="0" smtClean="0">
                <a:solidFill>
                  <a:schemeClr val="accent1"/>
                </a:solidFill>
              </a:rPr>
              <a:t> в 1 квартале 2019 года совершено 21 насильственное преступление в отношении несовершеннолетних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2636912"/>
            <a:ext cx="3520440" cy="377728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Статья 116 УК РФ</a:t>
            </a:r>
          </a:p>
          <a:p>
            <a:r>
              <a:rPr lang="ru-RU" dirty="0" smtClean="0"/>
              <a:t>Статья 134 УК РФ</a:t>
            </a:r>
          </a:p>
          <a:p>
            <a:r>
              <a:rPr lang="ru-RU" dirty="0" smtClean="0"/>
              <a:t>Статья 150 УК РФ</a:t>
            </a:r>
          </a:p>
          <a:p>
            <a:r>
              <a:rPr lang="ru-RU" dirty="0" smtClean="0"/>
              <a:t>Статья 157 УК РФ </a:t>
            </a:r>
          </a:p>
          <a:p>
            <a:r>
              <a:rPr lang="ru-RU" dirty="0" smtClean="0"/>
              <a:t>В 2 семьях выявлено жестокое обращение с детьми (ст.6.1.1 – побои)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2636912"/>
            <a:ext cx="3520440" cy="377728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Составлено 44 административных протокола на родителей по статье 5.35 </a:t>
            </a:r>
            <a:r>
              <a:rPr lang="ru-RU" dirty="0" err="1" smtClean="0"/>
              <a:t>КоАП</a:t>
            </a:r>
            <a:r>
              <a:rPr lang="ru-RU" dirty="0" smtClean="0"/>
              <a:t> РФ – неисполнение или ненадлежащее исполнение родительских обязанностей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Насилие и жестокость порождает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жестокость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005064"/>
            <a:ext cx="5114778" cy="1101248"/>
          </a:xfrm>
        </p:spPr>
        <p:txBody>
          <a:bodyPr anchor="ctr">
            <a:normAutofit/>
          </a:bodyPr>
          <a:lstStyle/>
          <a:p>
            <a:pPr algn="l"/>
            <a:r>
              <a:rPr lang="ru-RU" dirty="0" smtClean="0"/>
              <a:t>Ребенок, воспитанный в такой семье, не знает другой модели поведения в обществе.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4486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Для безопасности ваших детей в городе и крае проводятся мероприятия по профилактике безнадзорности и правонарушений несовершеннолетних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7239000" cy="36748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Статья 15 Закона Красноярского края «О защите прав ребенка» гласит:</a:t>
            </a:r>
          </a:p>
          <a:p>
            <a:r>
              <a:rPr lang="ru-RU" dirty="0" smtClean="0"/>
              <a:t>Родители (лица, их заменяющие), обязаны принимать меры по недопущению нахождения детей, не достигших возраста 16 лет, </a:t>
            </a:r>
            <a:r>
              <a:rPr lang="ru-RU" u="sng" dirty="0" smtClean="0"/>
              <a:t>в ночное время </a:t>
            </a:r>
            <a:r>
              <a:rPr lang="ru-RU" dirty="0" smtClean="0"/>
              <a:t>без сопровождения родителей (лиц, их заменяющих) в общественных местах.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Что значит «ночное время»?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01 мая – </a:t>
            </a:r>
          </a:p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30 сентября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sz="3600" dirty="0" smtClean="0"/>
              <a:t>«ночное время» </a:t>
            </a:r>
          </a:p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23.00 – 06.00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01 октября – </a:t>
            </a:r>
          </a:p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30 апреля </a:t>
            </a:r>
          </a:p>
          <a:p>
            <a:pPr>
              <a:buNone/>
            </a:pPr>
            <a:r>
              <a:rPr lang="ru-RU" sz="3600" dirty="0" smtClean="0"/>
              <a:t>«ночное время» </a:t>
            </a:r>
          </a:p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22.00 – 06.00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3"/>
            <a:ext cx="7056784" cy="864095"/>
          </a:xfrm>
        </p:spPr>
        <p:txBody>
          <a:bodyPr>
            <a:normAutofit/>
          </a:bodyPr>
          <a:lstStyle/>
          <a:p>
            <a:pPr algn="l"/>
            <a:r>
              <a:rPr lang="ru-RU" sz="2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Убеждайте своего ребенка в том, что вы его любите, цените и беспокоитесь за него</a:t>
            </a:r>
            <a:endParaRPr lang="ru-RU" sz="2400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60649"/>
            <a:ext cx="7200800" cy="504056"/>
          </a:xfrm>
        </p:spPr>
        <p:txBody>
          <a:bodyPr anchor="t"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Несколько важных советов для родителей: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84482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Говорите, о том, что вы должны знать о его местонахождении </a:t>
            </a:r>
            <a:r>
              <a:rPr lang="ru-RU" sz="2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ради его безопасности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а не из-за контроля над ним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356992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Учите своего ребенка не вступать в конфликтные ситуации и не отвечать на агрессивное поведение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085184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Учите, что глупо проявлять смелость, если ты оказался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меньшинстве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среди толпы агрессивных подростков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Ежегодно с наступлением весенне-летнего периода увеличивается количество гибели детей в результате чрезвычайных происшествий: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7239000" cy="316835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Пожары, возгорание сухой травы и бытового мусора;</a:t>
            </a:r>
          </a:p>
          <a:p>
            <a:r>
              <a:rPr lang="ru-RU" dirty="0" smtClean="0"/>
              <a:t>Выпадение детей из окон и балконов;</a:t>
            </a:r>
          </a:p>
          <a:p>
            <a:r>
              <a:rPr lang="ru-RU" dirty="0" smtClean="0"/>
              <a:t>Гибель в водоемах;</a:t>
            </a:r>
          </a:p>
          <a:p>
            <a:r>
              <a:rPr lang="ru-RU" dirty="0" smtClean="0"/>
              <a:t>Факты смерти детей, оставленных в припаркованных автомобилях без присмотра родителей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589240"/>
            <a:ext cx="71287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БЕРЕГИТЕ    СВОИХ    ДЕТЕЙ!</a:t>
            </a:r>
            <a:endParaRPr lang="ru-RU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algn="l"/>
            <a:r>
              <a:rPr lang="ru-RU" dirty="0" smtClean="0"/>
              <a:t>БЕЗОПАСНЫЙ ИНТЕРНЕТ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/>
              <a:t>ПРАВИЛА, КОТОРЫЕ ДОЛЖНЫ СОБЛЮДАТЬ ДЕТИ И ПОДРОСТКИ, ПОЛЬЗУЯСЬ ИНТЕРНЕТОМ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409</TotalTime>
  <Words>1178</Words>
  <Application>Microsoft Office PowerPoint</Application>
  <PresentationFormat>Экран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Правовая обстановка в Красноярском крае </vt:lpstr>
      <vt:lpstr>По данным ГУ МВД России в 2018 году отмечен рост насильственных преступлений в отношении несовершеннолетних</vt:lpstr>
      <vt:lpstr>По данным ОМВД России ЗАТО г. Зеленогорска в 1 квартале 2019 года совершено 21 насильственное преступление в отношении несовершеннолетних</vt:lpstr>
      <vt:lpstr>Насилие и жестокость порождает  жестокость</vt:lpstr>
      <vt:lpstr>Для безопасности ваших детей в городе и крае проводятся мероприятия по профилактике безнадзорности и правонарушений несовершеннолетних</vt:lpstr>
      <vt:lpstr>Что значит «ночное время»?</vt:lpstr>
      <vt:lpstr>Убеждайте своего ребенка в том, что вы его любите, цените и беспокоитесь за него</vt:lpstr>
      <vt:lpstr>Ежегодно с наступлением весенне-летнего периода увеличивается количество гибели детей в результате чрезвычайных происшествий:   </vt:lpstr>
      <vt:lpstr>БЕЗОПАСНЫЙ ИНТЕРНЕТ</vt:lpstr>
      <vt:lpstr>ОПАСНЫЕ КОНТЕНТЫ:</vt:lpstr>
      <vt:lpstr>ПРАВИЛА ПОЛЬЗОВАНИЯ ДЕТЕЙ ИНТЕРНЕТОМ:</vt:lpstr>
      <vt:lpstr>ПРАВИЛА ПОЛЬЗОВАНИЯ ДЕТЕЙ ИНТЕРНЕТОМ:</vt:lpstr>
      <vt:lpstr>ПРАВИЛА ПОЛЬЗОВАНИЯ ДЕТЕЙ ИНТЕРНЕТОМ:</vt:lpstr>
      <vt:lpstr>ПРАВИЛА ПОЛЬЗОВАНИЯ ДЕТЕЙ ИНТЕРНЕТОМ:</vt:lpstr>
      <vt:lpstr>ПРАВИЛА ПОЛЬЗОВАНИЯ ДЕТЕЙ ИНТЕРНЕТОМ:</vt:lpstr>
      <vt:lpstr>ПРАВИЛА ПОЛЬЗОВАНИЯ ДЕТЕЙ ИНТЕРНЕТОМ:</vt:lpstr>
      <vt:lpstr>Пользуясь интернетом, не забывайте, что он – не главное увлечение в жизни.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Правовая обстановка в Красноярском крае</dc:title>
  <dc:creator>Артамонова Н.В.</dc:creator>
  <cp:lastModifiedBy>Артамонова Н.В.</cp:lastModifiedBy>
  <cp:revision>42</cp:revision>
  <dcterms:created xsi:type="dcterms:W3CDTF">2019-05-13T06:41:07Z</dcterms:created>
  <dcterms:modified xsi:type="dcterms:W3CDTF">2019-05-14T05:58:44Z</dcterms:modified>
</cp:coreProperties>
</file>